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9"/>
  </p:notesMasterIdLst>
  <p:handoutMasterIdLst>
    <p:handoutMasterId r:id="rId30"/>
  </p:handoutMasterIdLst>
  <p:sldIdLst>
    <p:sldId id="278" r:id="rId2"/>
    <p:sldId id="338" r:id="rId3"/>
    <p:sldId id="263" r:id="rId4"/>
    <p:sldId id="385" r:id="rId5"/>
    <p:sldId id="387" r:id="rId6"/>
    <p:sldId id="386" r:id="rId7"/>
    <p:sldId id="388" r:id="rId8"/>
    <p:sldId id="389" r:id="rId9"/>
    <p:sldId id="390" r:id="rId10"/>
    <p:sldId id="391" r:id="rId11"/>
    <p:sldId id="392" r:id="rId12"/>
    <p:sldId id="280" r:id="rId13"/>
    <p:sldId id="364" r:id="rId14"/>
    <p:sldId id="365" r:id="rId15"/>
    <p:sldId id="366" r:id="rId16"/>
    <p:sldId id="393" r:id="rId17"/>
    <p:sldId id="394" r:id="rId18"/>
    <p:sldId id="395" r:id="rId19"/>
    <p:sldId id="295" r:id="rId20"/>
    <p:sldId id="320" r:id="rId21"/>
    <p:sldId id="324" r:id="rId22"/>
    <p:sldId id="325" r:id="rId23"/>
    <p:sldId id="396" r:id="rId24"/>
    <p:sldId id="397" r:id="rId25"/>
    <p:sldId id="398" r:id="rId26"/>
    <p:sldId id="399" r:id="rId27"/>
    <p:sldId id="400" r:id="rId2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CC"/>
    <a:srgbClr val="1F13B7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8B1032C-EA38-4F05-BA0D-38AFFFC7BED3}" styleName="Светлый стиль 3 - акцент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334" autoAdjust="0"/>
    <p:restoredTop sz="94660"/>
  </p:normalViewPr>
  <p:slideViewPr>
    <p:cSldViewPr>
      <p:cViewPr>
        <p:scale>
          <a:sx n="60" d="100"/>
          <a:sy n="60" d="100"/>
        </p:scale>
        <p:origin x="-984" y="-2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handoutMaster" Target="handoutMasters/handout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4634E71-9943-4CFD-B22D-212EB90F7F01}" type="doc">
      <dgm:prSet loTypeId="urn:microsoft.com/office/officeart/2005/8/layout/vList5" loCatId="list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197174FE-3225-422D-BC5E-912B87E8317F}">
      <dgm:prSet phldrT="[Текст]" custT="1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>
        <a:solidFill>
          <a:srgbClr val="FFFFCC"/>
        </a:solidFill>
        <a:ln>
          <a:solidFill>
            <a:schemeClr val="tx2">
              <a:lumMod val="60000"/>
              <a:lumOff val="40000"/>
            </a:schemeClr>
          </a:solidFill>
        </a:ln>
      </dgm:spPr>
      <dgm:t>
        <a:bodyPr/>
        <a:lstStyle/>
        <a:p>
          <a:r>
            <a:rPr lang="ru-RU" sz="2400" b="1" dirty="0" smtClean="0"/>
            <a:t>Социализация</a:t>
          </a:r>
          <a:endParaRPr lang="ru-RU" sz="2400" b="1" dirty="0"/>
        </a:p>
      </dgm:t>
    </dgm:pt>
    <dgm:pt modelId="{4D085FCB-D36B-4CBE-AD31-DB467EA6798B}" type="parTrans" cxnId="{531E7CFF-EE60-4964-B9D3-FD6D3A80C03F}">
      <dgm:prSet/>
      <dgm:spPr/>
      <dgm:t>
        <a:bodyPr/>
        <a:lstStyle/>
        <a:p>
          <a:endParaRPr lang="ru-RU" b="1"/>
        </a:p>
      </dgm:t>
    </dgm:pt>
    <dgm:pt modelId="{42B38CE1-5533-4838-A6C5-4B0ADB35D97B}" type="sibTrans" cxnId="{531E7CFF-EE60-4964-B9D3-FD6D3A80C03F}">
      <dgm:prSet/>
      <dgm:spPr/>
      <dgm:t>
        <a:bodyPr/>
        <a:lstStyle/>
        <a:p>
          <a:endParaRPr lang="ru-RU" b="1"/>
        </a:p>
      </dgm:t>
    </dgm:pt>
    <dgm:pt modelId="{8A5910EB-846A-4A87-9279-48802022032B}">
      <dgm:prSet phldrT="[Текст]" custT="1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1800" b="1" dirty="0" smtClean="0"/>
            <a:t>Понимание</a:t>
          </a:r>
          <a:r>
            <a:rPr lang="ru-RU" sz="1800" b="0" dirty="0" smtClean="0"/>
            <a:t> значений биоритмов в  жизни окружающих людей, </a:t>
          </a:r>
          <a:r>
            <a:rPr lang="ru-RU" sz="1800" b="1" dirty="0" smtClean="0"/>
            <a:t>умение </a:t>
          </a:r>
          <a:r>
            <a:rPr lang="ru-RU" sz="1800" b="0" dirty="0" smtClean="0"/>
            <a:t>строить графики собственных биоритмов, </a:t>
          </a:r>
          <a:r>
            <a:rPr lang="ru-RU" sz="1800" b="1" dirty="0" smtClean="0"/>
            <a:t>использование</a:t>
          </a:r>
          <a:r>
            <a:rPr lang="ru-RU" sz="1800" b="0" dirty="0" smtClean="0"/>
            <a:t> их в повседневной жизни</a:t>
          </a:r>
          <a:endParaRPr lang="ru-RU" sz="1800" b="0" dirty="0"/>
        </a:p>
      </dgm:t>
    </dgm:pt>
    <dgm:pt modelId="{6F885345-2E2F-4D9B-9854-7DE17C4674FE}" type="parTrans" cxnId="{5C8D9226-0442-4D1C-AD51-E76FBDF5FE98}">
      <dgm:prSet/>
      <dgm:spPr/>
      <dgm:t>
        <a:bodyPr/>
        <a:lstStyle/>
        <a:p>
          <a:endParaRPr lang="ru-RU" b="1"/>
        </a:p>
      </dgm:t>
    </dgm:pt>
    <dgm:pt modelId="{F5303963-0A13-4E13-A354-D484491AB5C0}" type="sibTrans" cxnId="{5C8D9226-0442-4D1C-AD51-E76FBDF5FE98}">
      <dgm:prSet/>
      <dgm:spPr/>
      <dgm:t>
        <a:bodyPr/>
        <a:lstStyle/>
        <a:p>
          <a:endParaRPr lang="ru-RU" b="1"/>
        </a:p>
      </dgm:t>
    </dgm:pt>
    <dgm:pt modelId="{1462EF28-B9F1-4AE0-B53B-9A0DCCCEFEFD}" type="pres">
      <dgm:prSet presAssocID="{44634E71-9943-4CFD-B22D-212EB90F7F01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718ED20-112C-4853-AE21-BB506AFB8B74}" type="pres">
      <dgm:prSet presAssocID="{197174FE-3225-422D-BC5E-912B87E8317F}" presName="linNode" presStyleCnt="0"/>
      <dgm:spPr/>
      <dgm:t>
        <a:bodyPr/>
        <a:lstStyle/>
        <a:p>
          <a:endParaRPr lang="ru-RU"/>
        </a:p>
      </dgm:t>
    </dgm:pt>
    <dgm:pt modelId="{233867EF-4AF8-4CA5-8F91-B87E5200DB2F}" type="pres">
      <dgm:prSet presAssocID="{197174FE-3225-422D-BC5E-912B87E8317F}" presName="parentText" presStyleLbl="node1" presStyleIdx="0" presStyleCnt="1" custScaleX="1326770" custScaleY="2000000" custLinFactY="-2485981" custLinFactNeighborX="-381" custLinFactNeighborY="-250000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A78681C-EB49-45D8-926E-0FDE2936AF1B}" type="pres">
      <dgm:prSet presAssocID="{197174FE-3225-422D-BC5E-912B87E8317F}" presName="descendantText" presStyleLbl="alignAccFollowNode1" presStyleIdx="0" presStyleCnt="1" custScaleX="2000000" custScaleY="2000000" custLinFactX="-56542" custLinFactNeighborX="-100000" custLinFactNeighborY="2913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617EA2D6-933B-44BB-8CD4-D77F9C05ABD5}" type="presOf" srcId="{8A5910EB-846A-4A87-9279-48802022032B}" destId="{0A78681C-EB49-45D8-926E-0FDE2936AF1B}" srcOrd="0" destOrd="0" presId="urn:microsoft.com/office/officeart/2005/8/layout/vList5"/>
    <dgm:cxn modelId="{05021BA5-E33D-464F-984D-789D0711E2B3}" type="presOf" srcId="{197174FE-3225-422D-BC5E-912B87E8317F}" destId="{233867EF-4AF8-4CA5-8F91-B87E5200DB2F}" srcOrd="0" destOrd="0" presId="urn:microsoft.com/office/officeart/2005/8/layout/vList5"/>
    <dgm:cxn modelId="{5C8D9226-0442-4D1C-AD51-E76FBDF5FE98}" srcId="{197174FE-3225-422D-BC5E-912B87E8317F}" destId="{8A5910EB-846A-4A87-9279-48802022032B}" srcOrd="0" destOrd="0" parTransId="{6F885345-2E2F-4D9B-9854-7DE17C4674FE}" sibTransId="{F5303963-0A13-4E13-A354-D484491AB5C0}"/>
    <dgm:cxn modelId="{531E7CFF-EE60-4964-B9D3-FD6D3A80C03F}" srcId="{44634E71-9943-4CFD-B22D-212EB90F7F01}" destId="{197174FE-3225-422D-BC5E-912B87E8317F}" srcOrd="0" destOrd="0" parTransId="{4D085FCB-D36B-4CBE-AD31-DB467EA6798B}" sibTransId="{42B38CE1-5533-4838-A6C5-4B0ADB35D97B}"/>
    <dgm:cxn modelId="{10BC9AD1-E70E-414A-B7EA-F10BE8A238F5}" type="presOf" srcId="{44634E71-9943-4CFD-B22D-212EB90F7F01}" destId="{1462EF28-B9F1-4AE0-B53B-9A0DCCCEFEFD}" srcOrd="0" destOrd="0" presId="urn:microsoft.com/office/officeart/2005/8/layout/vList5"/>
    <dgm:cxn modelId="{A7194C84-2498-4C07-B8D4-6E7274B01185}" type="presParOf" srcId="{1462EF28-B9F1-4AE0-B53B-9A0DCCCEFEFD}" destId="{6718ED20-112C-4853-AE21-BB506AFB8B74}" srcOrd="0" destOrd="0" presId="urn:microsoft.com/office/officeart/2005/8/layout/vList5"/>
    <dgm:cxn modelId="{139E8D39-F8F9-434F-9B84-1776A176A7C6}" type="presParOf" srcId="{6718ED20-112C-4853-AE21-BB506AFB8B74}" destId="{233867EF-4AF8-4CA5-8F91-B87E5200DB2F}" srcOrd="0" destOrd="0" presId="urn:microsoft.com/office/officeart/2005/8/layout/vList5"/>
    <dgm:cxn modelId="{8560925F-8F37-47FA-9232-4DE83FE57DA9}" type="presParOf" srcId="{6718ED20-112C-4853-AE21-BB506AFB8B74}" destId="{0A78681C-EB49-45D8-926E-0FDE2936AF1B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4634E71-9943-4CFD-B22D-212EB90F7F01}" type="doc">
      <dgm:prSet loTypeId="urn:microsoft.com/office/officeart/2005/8/layout/vList5" loCatId="list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197174FE-3225-422D-BC5E-912B87E8317F}">
      <dgm:prSet phldrT="[Текст]" custT="1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>
        <a:solidFill>
          <a:srgbClr val="FFFFCC"/>
        </a:solidFill>
        <a:ln>
          <a:solidFill>
            <a:schemeClr val="tx2">
              <a:lumMod val="60000"/>
              <a:lumOff val="40000"/>
            </a:schemeClr>
          </a:solidFill>
        </a:ln>
      </dgm:spPr>
      <dgm:t>
        <a:bodyPr/>
        <a:lstStyle/>
        <a:p>
          <a:r>
            <a:rPr lang="ru-RU" sz="2400" b="1" dirty="0" smtClean="0"/>
            <a:t>Социализация</a:t>
          </a:r>
          <a:endParaRPr lang="ru-RU" sz="2400" b="1" dirty="0"/>
        </a:p>
      </dgm:t>
    </dgm:pt>
    <dgm:pt modelId="{4D085FCB-D36B-4CBE-AD31-DB467EA6798B}" type="parTrans" cxnId="{531E7CFF-EE60-4964-B9D3-FD6D3A80C03F}">
      <dgm:prSet/>
      <dgm:spPr/>
      <dgm:t>
        <a:bodyPr/>
        <a:lstStyle/>
        <a:p>
          <a:endParaRPr lang="ru-RU" b="1"/>
        </a:p>
      </dgm:t>
    </dgm:pt>
    <dgm:pt modelId="{42B38CE1-5533-4838-A6C5-4B0ADB35D97B}" type="sibTrans" cxnId="{531E7CFF-EE60-4964-B9D3-FD6D3A80C03F}">
      <dgm:prSet/>
      <dgm:spPr/>
      <dgm:t>
        <a:bodyPr/>
        <a:lstStyle/>
        <a:p>
          <a:endParaRPr lang="ru-RU" b="1"/>
        </a:p>
      </dgm:t>
    </dgm:pt>
    <dgm:pt modelId="{8A5910EB-846A-4A87-9279-48802022032B}">
      <dgm:prSet phldrT="[Текст]" custT="1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1800" b="1" dirty="0" smtClean="0">
              <a:solidFill>
                <a:schemeClr val="tx1"/>
              </a:solidFill>
            </a:rPr>
            <a:t>Понимание </a:t>
          </a:r>
          <a:r>
            <a:rPr lang="ru-RU" sz="1800" b="0" dirty="0" smtClean="0">
              <a:solidFill>
                <a:schemeClr val="tx1"/>
              </a:solidFill>
            </a:rPr>
            <a:t>необходимости математических знаний при решении физических задач, </a:t>
          </a:r>
          <a:r>
            <a:rPr lang="ru-RU" sz="1800" b="1" dirty="0" smtClean="0">
              <a:solidFill>
                <a:schemeClr val="tx1"/>
              </a:solidFill>
            </a:rPr>
            <a:t>умение </a:t>
          </a:r>
          <a:r>
            <a:rPr lang="ru-RU" sz="1800" b="0" dirty="0" smtClean="0">
              <a:solidFill>
                <a:schemeClr val="tx1"/>
              </a:solidFill>
            </a:rPr>
            <a:t>работать с единицами измерения, проводить расчеты по формулам, </a:t>
          </a:r>
          <a:r>
            <a:rPr lang="ru-RU" sz="1800" b="1" dirty="0" smtClean="0"/>
            <a:t>использование</a:t>
          </a:r>
          <a:r>
            <a:rPr lang="ru-RU" sz="1800" b="0" dirty="0" smtClean="0"/>
            <a:t> метрической системы мер в повседневной жизни</a:t>
          </a:r>
          <a:endParaRPr lang="ru-RU" sz="1800" b="0" dirty="0"/>
        </a:p>
      </dgm:t>
    </dgm:pt>
    <dgm:pt modelId="{6F885345-2E2F-4D9B-9854-7DE17C4674FE}" type="parTrans" cxnId="{5C8D9226-0442-4D1C-AD51-E76FBDF5FE98}">
      <dgm:prSet/>
      <dgm:spPr/>
      <dgm:t>
        <a:bodyPr/>
        <a:lstStyle/>
        <a:p>
          <a:endParaRPr lang="ru-RU" b="1"/>
        </a:p>
      </dgm:t>
    </dgm:pt>
    <dgm:pt modelId="{F5303963-0A13-4E13-A354-D484491AB5C0}" type="sibTrans" cxnId="{5C8D9226-0442-4D1C-AD51-E76FBDF5FE98}">
      <dgm:prSet/>
      <dgm:spPr/>
      <dgm:t>
        <a:bodyPr/>
        <a:lstStyle/>
        <a:p>
          <a:endParaRPr lang="ru-RU" b="1"/>
        </a:p>
      </dgm:t>
    </dgm:pt>
    <dgm:pt modelId="{1462EF28-B9F1-4AE0-B53B-9A0DCCCEFEFD}" type="pres">
      <dgm:prSet presAssocID="{44634E71-9943-4CFD-B22D-212EB90F7F01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718ED20-112C-4853-AE21-BB506AFB8B74}" type="pres">
      <dgm:prSet presAssocID="{197174FE-3225-422D-BC5E-912B87E8317F}" presName="linNode" presStyleCnt="0"/>
      <dgm:spPr/>
      <dgm:t>
        <a:bodyPr/>
        <a:lstStyle/>
        <a:p>
          <a:endParaRPr lang="ru-RU"/>
        </a:p>
      </dgm:t>
    </dgm:pt>
    <dgm:pt modelId="{233867EF-4AF8-4CA5-8F91-B87E5200DB2F}" type="pres">
      <dgm:prSet presAssocID="{197174FE-3225-422D-BC5E-912B87E8317F}" presName="parentText" presStyleLbl="node1" presStyleIdx="0" presStyleCnt="1" custScaleX="1326770" custScaleY="2000000" custLinFactY="-2485981" custLinFactNeighborX="-381" custLinFactNeighborY="-250000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A78681C-EB49-45D8-926E-0FDE2936AF1B}" type="pres">
      <dgm:prSet presAssocID="{197174FE-3225-422D-BC5E-912B87E8317F}" presName="descendantText" presStyleLbl="alignAccFollowNode1" presStyleIdx="0" presStyleCnt="1" custScaleX="2000000" custScaleY="2000000" custLinFactX="-56542" custLinFactNeighborX="-100000" custLinFactNeighborY="2913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AF4178A-8801-4555-B297-97D2F082C367}" type="presOf" srcId="{197174FE-3225-422D-BC5E-912B87E8317F}" destId="{233867EF-4AF8-4CA5-8F91-B87E5200DB2F}" srcOrd="0" destOrd="0" presId="urn:microsoft.com/office/officeart/2005/8/layout/vList5"/>
    <dgm:cxn modelId="{066FA7BA-05F0-4F08-B85C-CB6CEF73C826}" type="presOf" srcId="{8A5910EB-846A-4A87-9279-48802022032B}" destId="{0A78681C-EB49-45D8-926E-0FDE2936AF1B}" srcOrd="0" destOrd="0" presId="urn:microsoft.com/office/officeart/2005/8/layout/vList5"/>
    <dgm:cxn modelId="{F5220585-4095-437B-9B11-87275871064D}" type="presOf" srcId="{44634E71-9943-4CFD-B22D-212EB90F7F01}" destId="{1462EF28-B9F1-4AE0-B53B-9A0DCCCEFEFD}" srcOrd="0" destOrd="0" presId="urn:microsoft.com/office/officeart/2005/8/layout/vList5"/>
    <dgm:cxn modelId="{531E7CFF-EE60-4964-B9D3-FD6D3A80C03F}" srcId="{44634E71-9943-4CFD-B22D-212EB90F7F01}" destId="{197174FE-3225-422D-BC5E-912B87E8317F}" srcOrd="0" destOrd="0" parTransId="{4D085FCB-D36B-4CBE-AD31-DB467EA6798B}" sibTransId="{42B38CE1-5533-4838-A6C5-4B0ADB35D97B}"/>
    <dgm:cxn modelId="{5C8D9226-0442-4D1C-AD51-E76FBDF5FE98}" srcId="{197174FE-3225-422D-BC5E-912B87E8317F}" destId="{8A5910EB-846A-4A87-9279-48802022032B}" srcOrd="0" destOrd="0" parTransId="{6F885345-2E2F-4D9B-9854-7DE17C4674FE}" sibTransId="{F5303963-0A13-4E13-A354-D484491AB5C0}"/>
    <dgm:cxn modelId="{45E20ACC-7CF5-460A-91A1-36ED0CF0EED9}" type="presParOf" srcId="{1462EF28-B9F1-4AE0-B53B-9A0DCCCEFEFD}" destId="{6718ED20-112C-4853-AE21-BB506AFB8B74}" srcOrd="0" destOrd="0" presId="urn:microsoft.com/office/officeart/2005/8/layout/vList5"/>
    <dgm:cxn modelId="{2D972E06-F35A-40DA-9F89-CFE9A03B29E3}" type="presParOf" srcId="{6718ED20-112C-4853-AE21-BB506AFB8B74}" destId="{233867EF-4AF8-4CA5-8F91-B87E5200DB2F}" srcOrd="0" destOrd="0" presId="urn:microsoft.com/office/officeart/2005/8/layout/vList5"/>
    <dgm:cxn modelId="{8EB84A42-8A2C-4F75-B4FD-43627A9AB8E7}" type="presParOf" srcId="{6718ED20-112C-4853-AE21-BB506AFB8B74}" destId="{0A78681C-EB49-45D8-926E-0FDE2936AF1B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xmlns="" relId="rId8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44634E71-9943-4CFD-B22D-212EB90F7F01}" type="doc">
      <dgm:prSet loTypeId="urn:microsoft.com/office/officeart/2005/8/layout/vList5" loCatId="list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197174FE-3225-422D-BC5E-912B87E8317F}">
      <dgm:prSet phldrT="[Текст]" custT="1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>
        <a:solidFill>
          <a:srgbClr val="FFFFCC"/>
        </a:solidFill>
        <a:ln>
          <a:solidFill>
            <a:schemeClr val="tx2">
              <a:lumMod val="60000"/>
              <a:lumOff val="40000"/>
            </a:schemeClr>
          </a:solidFill>
        </a:ln>
      </dgm:spPr>
      <dgm:t>
        <a:bodyPr/>
        <a:lstStyle/>
        <a:p>
          <a:r>
            <a:rPr lang="ru-RU" sz="2400" b="1" dirty="0" smtClean="0"/>
            <a:t>Социализация</a:t>
          </a:r>
          <a:endParaRPr lang="ru-RU" sz="2400" b="1" dirty="0"/>
        </a:p>
      </dgm:t>
    </dgm:pt>
    <dgm:pt modelId="{4D085FCB-D36B-4CBE-AD31-DB467EA6798B}" type="parTrans" cxnId="{531E7CFF-EE60-4964-B9D3-FD6D3A80C03F}">
      <dgm:prSet/>
      <dgm:spPr/>
      <dgm:t>
        <a:bodyPr/>
        <a:lstStyle/>
        <a:p>
          <a:endParaRPr lang="ru-RU" b="1"/>
        </a:p>
      </dgm:t>
    </dgm:pt>
    <dgm:pt modelId="{42B38CE1-5533-4838-A6C5-4B0ADB35D97B}" type="sibTrans" cxnId="{531E7CFF-EE60-4964-B9D3-FD6D3A80C03F}">
      <dgm:prSet/>
      <dgm:spPr/>
      <dgm:t>
        <a:bodyPr/>
        <a:lstStyle/>
        <a:p>
          <a:endParaRPr lang="ru-RU" b="1"/>
        </a:p>
      </dgm:t>
    </dgm:pt>
    <dgm:pt modelId="{8A5910EB-846A-4A87-9279-48802022032B}">
      <dgm:prSet phldrT="[Текст]" custT="1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1800" b="1" dirty="0" smtClean="0">
              <a:solidFill>
                <a:schemeClr val="tx1"/>
              </a:solidFill>
            </a:rPr>
            <a:t>Понимание </a:t>
          </a:r>
          <a:r>
            <a:rPr lang="ru-RU" sz="1800" b="0" dirty="0" smtClean="0">
              <a:solidFill>
                <a:schemeClr val="tx1"/>
              </a:solidFill>
            </a:rPr>
            <a:t>важности применения формул площадей в современном мире , </a:t>
          </a:r>
          <a:r>
            <a:rPr lang="ru-RU" sz="1800" b="1" dirty="0" smtClean="0">
              <a:solidFill>
                <a:schemeClr val="tx1"/>
              </a:solidFill>
            </a:rPr>
            <a:t>умение </a:t>
          </a:r>
          <a:r>
            <a:rPr lang="ru-RU" sz="1800" b="0" dirty="0" smtClean="0">
              <a:solidFill>
                <a:schemeClr val="tx1"/>
              </a:solidFill>
            </a:rPr>
            <a:t>распознавать геометрические фигуры и находить их площади, </a:t>
          </a:r>
          <a:r>
            <a:rPr lang="ru-RU" sz="1800" b="1" dirty="0" smtClean="0">
              <a:solidFill>
                <a:schemeClr val="tx1"/>
              </a:solidFill>
            </a:rPr>
            <a:t>использование</a:t>
          </a:r>
          <a:r>
            <a:rPr lang="ru-RU" sz="1800" b="0" dirty="0" smtClean="0">
              <a:solidFill>
                <a:schemeClr val="tx1"/>
              </a:solidFill>
            </a:rPr>
            <a:t> формул геометрических фигур в повседневной жизни</a:t>
          </a:r>
          <a:endParaRPr lang="ru-RU" sz="1800" b="0" dirty="0">
            <a:solidFill>
              <a:schemeClr val="tx1"/>
            </a:solidFill>
          </a:endParaRPr>
        </a:p>
      </dgm:t>
    </dgm:pt>
    <dgm:pt modelId="{6F885345-2E2F-4D9B-9854-7DE17C4674FE}" type="parTrans" cxnId="{5C8D9226-0442-4D1C-AD51-E76FBDF5FE98}">
      <dgm:prSet/>
      <dgm:spPr/>
      <dgm:t>
        <a:bodyPr/>
        <a:lstStyle/>
        <a:p>
          <a:endParaRPr lang="ru-RU" b="1"/>
        </a:p>
      </dgm:t>
    </dgm:pt>
    <dgm:pt modelId="{F5303963-0A13-4E13-A354-D484491AB5C0}" type="sibTrans" cxnId="{5C8D9226-0442-4D1C-AD51-E76FBDF5FE98}">
      <dgm:prSet/>
      <dgm:spPr/>
      <dgm:t>
        <a:bodyPr/>
        <a:lstStyle/>
        <a:p>
          <a:endParaRPr lang="ru-RU" b="1"/>
        </a:p>
      </dgm:t>
    </dgm:pt>
    <dgm:pt modelId="{1462EF28-B9F1-4AE0-B53B-9A0DCCCEFEFD}" type="pres">
      <dgm:prSet presAssocID="{44634E71-9943-4CFD-B22D-212EB90F7F01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718ED20-112C-4853-AE21-BB506AFB8B74}" type="pres">
      <dgm:prSet presAssocID="{197174FE-3225-422D-BC5E-912B87E8317F}" presName="linNode" presStyleCnt="0"/>
      <dgm:spPr/>
      <dgm:t>
        <a:bodyPr/>
        <a:lstStyle/>
        <a:p>
          <a:endParaRPr lang="ru-RU"/>
        </a:p>
      </dgm:t>
    </dgm:pt>
    <dgm:pt modelId="{233867EF-4AF8-4CA5-8F91-B87E5200DB2F}" type="pres">
      <dgm:prSet presAssocID="{197174FE-3225-422D-BC5E-912B87E8317F}" presName="parentText" presStyleLbl="node1" presStyleIdx="0" presStyleCnt="1" custScaleX="1326770" custScaleY="2000000" custLinFactY="-2485981" custLinFactNeighborX="-381" custLinFactNeighborY="-250000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A78681C-EB49-45D8-926E-0FDE2936AF1B}" type="pres">
      <dgm:prSet presAssocID="{197174FE-3225-422D-BC5E-912B87E8317F}" presName="descendantText" presStyleLbl="alignAccFollowNode1" presStyleIdx="0" presStyleCnt="1" custScaleX="2000000" custScaleY="2000000" custLinFactX="-56542" custLinFactNeighborX="-100000" custLinFactNeighborY="2913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7F388A23-D39B-4181-92E5-77B4108374E1}" type="presOf" srcId="{197174FE-3225-422D-BC5E-912B87E8317F}" destId="{233867EF-4AF8-4CA5-8F91-B87E5200DB2F}" srcOrd="0" destOrd="0" presId="urn:microsoft.com/office/officeart/2005/8/layout/vList5"/>
    <dgm:cxn modelId="{5C8D9226-0442-4D1C-AD51-E76FBDF5FE98}" srcId="{197174FE-3225-422D-BC5E-912B87E8317F}" destId="{8A5910EB-846A-4A87-9279-48802022032B}" srcOrd="0" destOrd="0" parTransId="{6F885345-2E2F-4D9B-9854-7DE17C4674FE}" sibTransId="{F5303963-0A13-4E13-A354-D484491AB5C0}"/>
    <dgm:cxn modelId="{24111F20-E9AA-42A4-BE26-72BAE2C96A37}" type="presOf" srcId="{44634E71-9943-4CFD-B22D-212EB90F7F01}" destId="{1462EF28-B9F1-4AE0-B53B-9A0DCCCEFEFD}" srcOrd="0" destOrd="0" presId="urn:microsoft.com/office/officeart/2005/8/layout/vList5"/>
    <dgm:cxn modelId="{F3F38223-B3CD-406A-B1B7-EAF915049439}" type="presOf" srcId="{8A5910EB-846A-4A87-9279-48802022032B}" destId="{0A78681C-EB49-45D8-926E-0FDE2936AF1B}" srcOrd="0" destOrd="0" presId="urn:microsoft.com/office/officeart/2005/8/layout/vList5"/>
    <dgm:cxn modelId="{531E7CFF-EE60-4964-B9D3-FD6D3A80C03F}" srcId="{44634E71-9943-4CFD-B22D-212EB90F7F01}" destId="{197174FE-3225-422D-BC5E-912B87E8317F}" srcOrd="0" destOrd="0" parTransId="{4D085FCB-D36B-4CBE-AD31-DB467EA6798B}" sibTransId="{42B38CE1-5533-4838-A6C5-4B0ADB35D97B}"/>
    <dgm:cxn modelId="{D819299B-6197-4760-9FFD-2DC47AA11379}" type="presParOf" srcId="{1462EF28-B9F1-4AE0-B53B-9A0DCCCEFEFD}" destId="{6718ED20-112C-4853-AE21-BB506AFB8B74}" srcOrd="0" destOrd="0" presId="urn:microsoft.com/office/officeart/2005/8/layout/vList5"/>
    <dgm:cxn modelId="{5EEB30B0-3DAE-4FAA-B475-92BA740443AF}" type="presParOf" srcId="{6718ED20-112C-4853-AE21-BB506AFB8B74}" destId="{233867EF-4AF8-4CA5-8F91-B87E5200DB2F}" srcOrd="0" destOrd="0" presId="urn:microsoft.com/office/officeart/2005/8/layout/vList5"/>
    <dgm:cxn modelId="{F8D5F387-8571-46EC-AD13-7B30C7B3D69B}" type="presParOf" srcId="{6718ED20-112C-4853-AE21-BB506AFB8B74}" destId="{0A78681C-EB49-45D8-926E-0FDE2936AF1B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0A78681C-EB49-45D8-926E-0FDE2936AF1B}">
      <dsp:nvSpPr>
        <dsp:cNvPr id="0" name=""/>
        <dsp:cNvSpPr/>
      </dsp:nvSpPr>
      <dsp:spPr>
        <a:xfrm rot="5400000">
          <a:off x="4773773" y="-2578034"/>
          <a:ext cx="1030735" cy="6474836"/>
        </a:xfrm>
        <a:prstGeom prst="round2SameRect">
          <a:avLst/>
        </a:prstGeom>
        <a:gradFill rotWithShape="1">
          <a:gsLst>
            <a:gs pos="0">
              <a:schemeClr val="accent1">
                <a:tint val="50000"/>
                <a:satMod val="300000"/>
              </a:schemeClr>
            </a:gs>
            <a:gs pos="35000">
              <a:schemeClr val="accent1">
                <a:tint val="37000"/>
                <a:satMod val="300000"/>
              </a:schemeClr>
            </a:gs>
            <a:gs pos="100000">
              <a:schemeClr val="accent1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1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1"/>
        </a:lnRef>
        <a:fillRef idx="2">
          <a:schemeClr val="accent1"/>
        </a:fillRef>
        <a:effectRef idx="1">
          <a:schemeClr val="accent1"/>
        </a:effectRef>
        <a:fontRef idx="minor">
          <a:schemeClr val="dk1"/>
        </a:fontRef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b="1" kern="1200" dirty="0" smtClean="0"/>
            <a:t>Понимание</a:t>
          </a:r>
          <a:r>
            <a:rPr lang="ru-RU" sz="1800" b="0" kern="1200" dirty="0" smtClean="0"/>
            <a:t> значений биоритмов в  жизни окружающих людей, </a:t>
          </a:r>
          <a:r>
            <a:rPr lang="ru-RU" sz="1800" b="1" kern="1200" dirty="0" smtClean="0"/>
            <a:t>умение </a:t>
          </a:r>
          <a:r>
            <a:rPr lang="ru-RU" sz="1800" b="0" kern="1200" dirty="0" smtClean="0"/>
            <a:t>строить графики собственных биоритмов, </a:t>
          </a:r>
          <a:r>
            <a:rPr lang="ru-RU" sz="1800" b="1" kern="1200" dirty="0" smtClean="0"/>
            <a:t>использование</a:t>
          </a:r>
          <a:r>
            <a:rPr lang="ru-RU" sz="1800" b="0" kern="1200" dirty="0" smtClean="0"/>
            <a:t> их в повседневной жизни</a:t>
          </a:r>
          <a:endParaRPr lang="ru-RU" sz="1800" b="0" kern="1200" dirty="0"/>
        </a:p>
      </dsp:txBody>
      <dsp:txXfrm rot="5400000">
        <a:off x="4773773" y="-2578034"/>
        <a:ext cx="1030735" cy="6474836"/>
      </dsp:txXfrm>
    </dsp:sp>
    <dsp:sp modelId="{233867EF-4AF8-4CA5-8F91-B87E5200DB2F}">
      <dsp:nvSpPr>
        <dsp:cNvPr id="0" name=""/>
        <dsp:cNvSpPr/>
      </dsp:nvSpPr>
      <dsp:spPr>
        <a:xfrm>
          <a:off x="0" y="0"/>
          <a:ext cx="2416111" cy="1288419"/>
        </a:xfrm>
        <a:prstGeom prst="roundRect">
          <a:avLst/>
        </a:prstGeom>
        <a:solidFill>
          <a:srgbClr val="FFFFCC"/>
        </a:solidFill>
        <a:ln w="9525" cap="flat" cmpd="sng" algn="ctr">
          <a:solidFill>
            <a:schemeClr val="tx2">
              <a:lumMod val="60000"/>
              <a:lumOff val="40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/>
            <a:t>Социализация</a:t>
          </a:r>
          <a:endParaRPr lang="ru-RU" sz="2400" b="1" kern="1200" dirty="0"/>
        </a:p>
      </dsp:txBody>
      <dsp:txXfrm>
        <a:off x="0" y="0"/>
        <a:ext cx="2416111" cy="1288419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0A78681C-EB49-45D8-926E-0FDE2936AF1B}">
      <dsp:nvSpPr>
        <dsp:cNvPr id="0" name=""/>
        <dsp:cNvSpPr/>
      </dsp:nvSpPr>
      <dsp:spPr>
        <a:xfrm rot="5400000">
          <a:off x="4658588" y="-2430662"/>
          <a:ext cx="1261104" cy="6474836"/>
        </a:xfrm>
        <a:prstGeom prst="round2SameRect">
          <a:avLst/>
        </a:prstGeom>
        <a:gradFill rotWithShape="1">
          <a:gsLst>
            <a:gs pos="0">
              <a:schemeClr val="accent1">
                <a:tint val="50000"/>
                <a:satMod val="300000"/>
              </a:schemeClr>
            </a:gs>
            <a:gs pos="35000">
              <a:schemeClr val="accent1">
                <a:tint val="37000"/>
                <a:satMod val="300000"/>
              </a:schemeClr>
            </a:gs>
            <a:gs pos="100000">
              <a:schemeClr val="accent1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1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1"/>
        </a:lnRef>
        <a:fillRef idx="2">
          <a:schemeClr val="accent1"/>
        </a:fillRef>
        <a:effectRef idx="1">
          <a:schemeClr val="accent1"/>
        </a:effectRef>
        <a:fontRef idx="minor">
          <a:schemeClr val="dk1"/>
        </a:fontRef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b="1" kern="1200" dirty="0" smtClean="0">
              <a:solidFill>
                <a:schemeClr val="tx1"/>
              </a:solidFill>
            </a:rPr>
            <a:t>Понимание </a:t>
          </a:r>
          <a:r>
            <a:rPr lang="ru-RU" sz="1800" b="0" kern="1200" dirty="0" smtClean="0">
              <a:solidFill>
                <a:schemeClr val="tx1"/>
              </a:solidFill>
            </a:rPr>
            <a:t>необходимости математических знаний при решении физических задач, </a:t>
          </a:r>
          <a:r>
            <a:rPr lang="ru-RU" sz="1800" b="1" kern="1200" dirty="0" smtClean="0">
              <a:solidFill>
                <a:schemeClr val="tx1"/>
              </a:solidFill>
            </a:rPr>
            <a:t>умение </a:t>
          </a:r>
          <a:r>
            <a:rPr lang="ru-RU" sz="1800" b="0" kern="1200" dirty="0" smtClean="0">
              <a:solidFill>
                <a:schemeClr val="tx1"/>
              </a:solidFill>
            </a:rPr>
            <a:t>работать с единицами измерения, проводить расчеты по формулам, </a:t>
          </a:r>
          <a:r>
            <a:rPr lang="ru-RU" sz="1800" b="1" kern="1200" dirty="0" smtClean="0"/>
            <a:t>использование</a:t>
          </a:r>
          <a:r>
            <a:rPr lang="ru-RU" sz="1800" b="0" kern="1200" dirty="0" smtClean="0"/>
            <a:t> метрической системы мер в повседневной жизни</a:t>
          </a:r>
          <a:endParaRPr lang="ru-RU" sz="1800" b="0" kern="1200" dirty="0"/>
        </a:p>
      </dsp:txBody>
      <dsp:txXfrm rot="5400000">
        <a:off x="4658588" y="-2430662"/>
        <a:ext cx="1261104" cy="6474836"/>
      </dsp:txXfrm>
    </dsp:sp>
    <dsp:sp modelId="{233867EF-4AF8-4CA5-8F91-B87E5200DB2F}">
      <dsp:nvSpPr>
        <dsp:cNvPr id="0" name=""/>
        <dsp:cNvSpPr/>
      </dsp:nvSpPr>
      <dsp:spPr>
        <a:xfrm>
          <a:off x="0" y="0"/>
          <a:ext cx="2416111" cy="1576381"/>
        </a:xfrm>
        <a:prstGeom prst="roundRect">
          <a:avLst/>
        </a:prstGeom>
        <a:solidFill>
          <a:srgbClr val="FFFFCC"/>
        </a:solidFill>
        <a:ln w="9525" cap="flat" cmpd="sng" algn="ctr">
          <a:solidFill>
            <a:schemeClr val="tx2">
              <a:lumMod val="60000"/>
              <a:lumOff val="40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/>
            <a:t>Социализация</a:t>
          </a:r>
          <a:endParaRPr lang="ru-RU" sz="2400" b="1" kern="1200" dirty="0"/>
        </a:p>
      </dsp:txBody>
      <dsp:txXfrm>
        <a:off x="0" y="0"/>
        <a:ext cx="2416111" cy="1576381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0A78681C-EB49-45D8-926E-0FDE2936AF1B}">
      <dsp:nvSpPr>
        <dsp:cNvPr id="0" name=""/>
        <dsp:cNvSpPr/>
      </dsp:nvSpPr>
      <dsp:spPr>
        <a:xfrm rot="5400000">
          <a:off x="4658588" y="-2430662"/>
          <a:ext cx="1261104" cy="6474836"/>
        </a:xfrm>
        <a:prstGeom prst="round2SameRect">
          <a:avLst/>
        </a:prstGeom>
        <a:gradFill rotWithShape="1">
          <a:gsLst>
            <a:gs pos="0">
              <a:schemeClr val="accent1">
                <a:tint val="50000"/>
                <a:satMod val="300000"/>
              </a:schemeClr>
            </a:gs>
            <a:gs pos="35000">
              <a:schemeClr val="accent1">
                <a:tint val="37000"/>
                <a:satMod val="300000"/>
              </a:schemeClr>
            </a:gs>
            <a:gs pos="100000">
              <a:schemeClr val="accent1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1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1"/>
        </a:lnRef>
        <a:fillRef idx="2">
          <a:schemeClr val="accent1"/>
        </a:fillRef>
        <a:effectRef idx="1">
          <a:schemeClr val="accent1"/>
        </a:effectRef>
        <a:fontRef idx="minor">
          <a:schemeClr val="dk1"/>
        </a:fontRef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b="1" kern="1200" dirty="0" smtClean="0">
              <a:solidFill>
                <a:schemeClr val="tx1"/>
              </a:solidFill>
            </a:rPr>
            <a:t>Понимание </a:t>
          </a:r>
          <a:r>
            <a:rPr lang="ru-RU" sz="1800" b="0" kern="1200" dirty="0" smtClean="0">
              <a:solidFill>
                <a:schemeClr val="tx1"/>
              </a:solidFill>
            </a:rPr>
            <a:t>важности применения формул площадей в современном мире , </a:t>
          </a:r>
          <a:r>
            <a:rPr lang="ru-RU" sz="1800" b="1" kern="1200" dirty="0" smtClean="0">
              <a:solidFill>
                <a:schemeClr val="tx1"/>
              </a:solidFill>
            </a:rPr>
            <a:t>умение </a:t>
          </a:r>
          <a:r>
            <a:rPr lang="ru-RU" sz="1800" b="0" kern="1200" dirty="0" smtClean="0">
              <a:solidFill>
                <a:schemeClr val="tx1"/>
              </a:solidFill>
            </a:rPr>
            <a:t>распознавать геометрические фигуры и находить их площади, </a:t>
          </a:r>
          <a:r>
            <a:rPr lang="ru-RU" sz="1800" b="1" kern="1200" dirty="0" smtClean="0">
              <a:solidFill>
                <a:schemeClr val="tx1"/>
              </a:solidFill>
            </a:rPr>
            <a:t>использование</a:t>
          </a:r>
          <a:r>
            <a:rPr lang="ru-RU" sz="1800" b="0" kern="1200" dirty="0" smtClean="0">
              <a:solidFill>
                <a:schemeClr val="tx1"/>
              </a:solidFill>
            </a:rPr>
            <a:t> формул геометрических фигур в повседневной жизни</a:t>
          </a:r>
          <a:endParaRPr lang="ru-RU" sz="1800" b="0" kern="1200" dirty="0">
            <a:solidFill>
              <a:schemeClr val="tx1"/>
            </a:solidFill>
          </a:endParaRPr>
        </a:p>
      </dsp:txBody>
      <dsp:txXfrm rot="5400000">
        <a:off x="4658588" y="-2430662"/>
        <a:ext cx="1261104" cy="6474836"/>
      </dsp:txXfrm>
    </dsp:sp>
    <dsp:sp modelId="{233867EF-4AF8-4CA5-8F91-B87E5200DB2F}">
      <dsp:nvSpPr>
        <dsp:cNvPr id="0" name=""/>
        <dsp:cNvSpPr/>
      </dsp:nvSpPr>
      <dsp:spPr>
        <a:xfrm>
          <a:off x="0" y="0"/>
          <a:ext cx="2416111" cy="1576381"/>
        </a:xfrm>
        <a:prstGeom prst="roundRect">
          <a:avLst/>
        </a:prstGeom>
        <a:solidFill>
          <a:srgbClr val="FFFFCC"/>
        </a:solidFill>
        <a:ln w="9525" cap="flat" cmpd="sng" algn="ctr">
          <a:solidFill>
            <a:schemeClr val="tx2">
              <a:lumMod val="60000"/>
              <a:lumOff val="40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/>
            <a:t>Социализация</a:t>
          </a:r>
          <a:endParaRPr lang="ru-RU" sz="2400" b="1" kern="1200" dirty="0"/>
        </a:p>
      </dsp:txBody>
      <dsp:txXfrm>
        <a:off x="0" y="0"/>
        <a:ext cx="2416111" cy="157638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2BDA6C1-9645-4197-90A2-4128E6DF6EA0}" type="datetimeFigureOut">
              <a:rPr lang="ru-RU" smtClean="0"/>
              <a:pPr/>
              <a:t>22.08.2019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4E14D0-2EF2-4429-9624-0BDF9947011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4671E47-2D65-4C23-ABF2-9BE6F3A49D79}" type="datetimeFigureOut">
              <a:rPr lang="ru-RU" smtClean="0"/>
              <a:pPr/>
              <a:t>22.08.2019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309A3E6-2283-44BE-A745-8D6882A2737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22.08.2019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22.08.2019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22.08.2019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22.08.2019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22.08.2019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22.08.2019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22.08.2019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22.08.2019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22.08.2019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22.08.2019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22.08.2019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22.08.2019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hyperlink" Target="&#1057;&#1080;&#1089;&#1090;&#1077;&#1084;&#1099;%20&#1091;&#1088;&#1072;&#1074;&#1085;&#1077;&#1085;&#1080;&#1081;.ppt" TargetMode="External"/><Relationship Id="rId3" Type="http://schemas.openxmlformats.org/officeDocument/2006/relationships/hyperlink" Target="&#1050;&#1074;&#1072;&#1076;&#1088;&#1072;&#1090;&#1085;&#1099;&#1077;%20&#1091;&#1088;&#1072;&#1074;&#1085;&#1077;&#1085;&#1080;&#1103;.pptx" TargetMode="External"/><Relationship Id="rId7" Type="http://schemas.openxmlformats.org/officeDocument/2006/relationships/hyperlink" Target="&#1052;&#1077;&#1090;&#1086;&#1076;%20&#1080;&#1085;&#1090;&#1077;&#1088;&#1074;&#1072;&#1083;&#1086;&#1074;.ppt" TargetMode="External"/><Relationship Id="rId2" Type="http://schemas.openxmlformats.org/officeDocument/2006/relationships/hyperlink" Target="&#1087;&#1088;&#1086;&#1075;&#1088;&#1077;&#1089;&#1089;&#1080;&#1080;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&#1050;&#1074;&#1072;&#1076;&#1088;&#1072;&#1090;&#1080;&#1095;&#1085;&#1099;&#1077;%20&#1085;&#1077;&#1088;&#1072;&#1074;&#1077;&#1085;&#1089;&#1090;&#1074;&#1072;.pptx" TargetMode="External"/><Relationship Id="rId5" Type="http://schemas.openxmlformats.org/officeDocument/2006/relationships/hyperlink" Target="&#1051;&#1080;&#1085;&#1077;&#1081;&#1085;&#1099;&#1077;%20&#1091;&#1088;&#1072;&#1074;&#1085;&#1077;&#1085;&#1080;&#1103;.pptx" TargetMode="External"/><Relationship Id="rId4" Type="http://schemas.openxmlformats.org/officeDocument/2006/relationships/hyperlink" Target="&#1051;&#1080;&#1085;&#1077;&#1081;&#1085;&#1099;&#1077;%20&#1085;&#1077;&#1088;&#1072;&#1074;&#1077;&#1085;&#1089;&#1090;&#1074;&#1072;.ppt" TargetMode="Externa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wmf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hyperlink" Target="&#1057;&#1080;&#1089;&#1090;&#1077;&#1084;&#1099;%20&#1091;&#1088;&#1072;&#1074;&#1085;&#1077;&#1085;&#1080;&#1081;.ppt" TargetMode="External"/><Relationship Id="rId3" Type="http://schemas.openxmlformats.org/officeDocument/2006/relationships/hyperlink" Target="&#1050;&#1074;&#1072;&#1076;&#1088;&#1072;&#1090;&#1085;&#1099;&#1077;%20&#1091;&#1088;&#1072;&#1074;&#1085;&#1077;&#1085;&#1080;&#1103;.pptx" TargetMode="External"/><Relationship Id="rId7" Type="http://schemas.openxmlformats.org/officeDocument/2006/relationships/hyperlink" Target="&#1052;&#1077;&#1090;&#1086;&#1076;%20&#1080;&#1085;&#1090;&#1077;&#1088;&#1074;&#1072;&#1083;&#1086;&#1074;.ppt" TargetMode="External"/><Relationship Id="rId2" Type="http://schemas.openxmlformats.org/officeDocument/2006/relationships/hyperlink" Target="&#1087;&#1088;&#1086;&#1075;&#1088;&#1077;&#1089;&#1089;&#1080;&#1080;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&#1050;&#1074;&#1072;&#1076;&#1088;&#1072;&#1090;&#1080;&#1095;&#1085;&#1099;&#1077;%20&#1085;&#1077;&#1088;&#1072;&#1074;&#1077;&#1085;&#1089;&#1090;&#1074;&#1072;.pptx" TargetMode="External"/><Relationship Id="rId5" Type="http://schemas.openxmlformats.org/officeDocument/2006/relationships/hyperlink" Target="&#1051;&#1080;&#1085;&#1077;&#1081;&#1085;&#1099;&#1077;%20&#1091;&#1088;&#1072;&#1074;&#1085;&#1077;&#1085;&#1080;&#1103;.pptx" TargetMode="External"/><Relationship Id="rId4" Type="http://schemas.openxmlformats.org/officeDocument/2006/relationships/hyperlink" Target="&#1051;&#1080;&#1085;&#1077;&#1081;&#1085;&#1099;&#1077;%20&#1085;&#1077;&#1088;&#1072;&#1074;&#1077;&#1085;&#1089;&#1090;&#1074;&#1072;.ppt" TargetMode="Externa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jpeg"/><Relationship Id="rId4" Type="http://schemas.openxmlformats.org/officeDocument/2006/relationships/image" Target="../media/image5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diagramLayout" Target="../diagrams/layout1.xml"/><Relationship Id="rId7" Type="http://schemas.openxmlformats.org/officeDocument/2006/relationships/image" Target="../media/image20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.xml"/><Relationship Id="rId3" Type="http://schemas.openxmlformats.org/officeDocument/2006/relationships/image" Target="../media/image23.png"/><Relationship Id="rId7" Type="http://schemas.openxmlformats.org/officeDocument/2006/relationships/diagramColors" Target="../diagrams/colors2.xml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Relationship Id="rId6" Type="http://schemas.openxmlformats.org/officeDocument/2006/relationships/diagramQuickStyle" Target="../diagrams/quickStyle2.xml"/><Relationship Id="rId5" Type="http://schemas.openxmlformats.org/officeDocument/2006/relationships/diagramLayout" Target="../diagrams/layout2.xml"/><Relationship Id="rId10" Type="http://schemas.openxmlformats.org/officeDocument/2006/relationships/image" Target="../media/image25.png"/><Relationship Id="rId4" Type="http://schemas.openxmlformats.org/officeDocument/2006/relationships/diagramData" Target="../diagrams/data2.xml"/><Relationship Id="rId9" Type="http://schemas.openxmlformats.org/officeDocument/2006/relationships/image" Target="../media/image24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jpeg"/><Relationship Id="rId3" Type="http://schemas.openxmlformats.org/officeDocument/2006/relationships/diagramLayout" Target="../diagrams/layout3.xml"/><Relationship Id="rId7" Type="http://schemas.openxmlformats.org/officeDocument/2006/relationships/image" Target="../media/image26.png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Relationship Id="rId9" Type="http://schemas.openxmlformats.org/officeDocument/2006/relationships/image" Target="../media/image28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jpe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jpe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0" y="0"/>
            <a:ext cx="9144000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300" b="1" i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«Деятельность педагога-предметника </a:t>
            </a:r>
            <a:br>
              <a:rPr lang="ru-RU" sz="2300" b="1" i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sz="2300" b="1" i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по предупреждению неуспеваемости учащихся»</a:t>
            </a:r>
            <a:endParaRPr lang="ru-RU" sz="2300" b="1" i="1" dirty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7" y="1142985"/>
            <a:ext cx="2272273" cy="3357586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</p:pic>
      <p:sp>
        <p:nvSpPr>
          <p:cNvPr id="14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1407" y="4643446"/>
            <a:ext cx="3143240" cy="928694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</a:pPr>
            <a:r>
              <a:rPr lang="ru-RU" sz="2000" b="1" i="1" dirty="0" err="1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Забалотная</a:t>
            </a:r>
            <a:r>
              <a:rPr lang="ru-RU" sz="20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sz="20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Лариса Владимировна, </a:t>
            </a:r>
            <a:endParaRPr lang="ru-RU" sz="2000" b="1" i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ts val="0"/>
              </a:spcBef>
            </a:pPr>
            <a:r>
              <a:rPr lang="ru-RU" sz="2000" b="1" i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учитель </a:t>
            </a:r>
            <a:r>
              <a:rPr lang="ru-RU" sz="20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математики </a:t>
            </a:r>
            <a:br>
              <a:rPr lang="ru-RU" sz="20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 информатики</a:t>
            </a:r>
            <a:endParaRPr lang="ru-RU" sz="2000" b="1" i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ts val="0"/>
              </a:spcBef>
            </a:pPr>
            <a:r>
              <a:rPr lang="ru-RU" sz="20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МАОУ </a:t>
            </a:r>
            <a:r>
              <a:rPr lang="ru-RU" sz="2000" b="1" i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СОШ № </a:t>
            </a:r>
            <a:r>
              <a:rPr lang="ru-RU" sz="20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br>
              <a:rPr lang="ru-RU" sz="20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им. И.М. Суворова</a:t>
            </a:r>
            <a:endParaRPr lang="ru-RU" sz="2000" b="1" i="1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ts val="0"/>
              </a:spcBef>
            </a:pPr>
            <a:r>
              <a:rPr lang="ru-RU" sz="20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ст. Павловской</a:t>
            </a:r>
            <a:r>
              <a:rPr lang="ru-RU" b="1" i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i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>
              <a:solidFill>
                <a:schemeClr val="tx2">
                  <a:lumMod val="75000"/>
                </a:schemeClr>
              </a:solidFill>
            </a:endParaRPr>
          </a:p>
          <a:p>
            <a:endParaRPr lang="ru-RU" sz="2800" dirty="0"/>
          </a:p>
        </p:txBody>
      </p:sp>
      <p:pic>
        <p:nvPicPr>
          <p:cNvPr id="1028" name="Picture 4" descr="C:\Users\люда\Desktop\Учитель года МАОУ СОШ № 2\integration-2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220072" y="4725145"/>
            <a:ext cx="3888432" cy="216024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2643173" y="1785926"/>
            <a:ext cx="650082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Эффективные </a:t>
            </a:r>
            <a:br>
              <a:rPr lang="ru-RU" sz="3200" b="1" i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sz="3200" b="1" i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методы и приемы работы </a:t>
            </a:r>
            <a:br>
              <a:rPr lang="ru-RU" sz="3200" b="1" i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sz="3200" b="1" i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со слабоуспевающими учащимися</a:t>
            </a:r>
            <a:endParaRPr lang="ru-RU" sz="3200" b="1" i="1" dirty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179513" y="1196752"/>
            <a:ext cx="5184575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200" b="1" i="1" dirty="0" smtClean="0">
                <a:ln w="1905"/>
                <a:solidFill>
                  <a:schemeClr val="tx2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Задание для развития памяти, быстроты реакции, внимания </a:t>
            </a:r>
            <a:br>
              <a:rPr lang="ru-RU" sz="2200" b="1" i="1" dirty="0" smtClean="0">
                <a:ln w="1905"/>
                <a:solidFill>
                  <a:schemeClr val="tx2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sz="2200" b="1" i="1" dirty="0" smtClean="0">
                <a:ln w="1905"/>
                <a:solidFill>
                  <a:schemeClr val="tx2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и проверки качества усвоения материала</a:t>
            </a:r>
            <a:endParaRPr lang="ru-RU" sz="2200" b="1" i="1" dirty="0">
              <a:ln w="1905"/>
              <a:solidFill>
                <a:schemeClr val="tx2">
                  <a:lumMod val="7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5076056" y="1484784"/>
            <a:ext cx="3888432" cy="864096"/>
          </a:xfrm>
          <a:prstGeom prst="roundRect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C00000"/>
                </a:solidFill>
              </a:rPr>
              <a:t>Форма работы – </a:t>
            </a:r>
            <a:r>
              <a:rPr lang="ru-RU" sz="2000" b="1" dirty="0" smtClean="0">
                <a:solidFill>
                  <a:srgbClr val="C00000"/>
                </a:solidFill>
              </a:rPr>
              <a:t>фронтальная</a:t>
            </a:r>
            <a:endParaRPr lang="ru-RU" sz="2000" b="1" dirty="0">
              <a:solidFill>
                <a:srgbClr val="C00000"/>
              </a:solidFill>
            </a:endParaRPr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6228184" y="124042"/>
            <a:ext cx="2783200" cy="928694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cs typeface="Times New Roman" pitchFamily="18" charset="0"/>
              </a:rPr>
              <a:t>Слабые</a:t>
            </a:r>
            <a:endParaRPr lang="ru-RU" sz="2400" b="1" dirty="0">
              <a:solidFill>
                <a:schemeClr val="tx2">
                  <a:lumMod val="75000"/>
                </a:schemeClr>
              </a:solidFill>
              <a:cs typeface="Times New Roman" pitchFamily="18" charset="0"/>
            </a:endParaRPr>
          </a:p>
        </p:txBody>
      </p:sp>
      <p:sp>
        <p:nvSpPr>
          <p:cNvPr id="41" name="Заголовок 1"/>
          <p:cNvSpPr txBox="1">
            <a:spLocks/>
          </p:cNvSpPr>
          <p:nvPr/>
        </p:nvSpPr>
        <p:spPr>
          <a:xfrm>
            <a:off x="-108520" y="116632"/>
            <a:ext cx="6228184" cy="720080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3200" b="1" i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Многократное проговаривание и закрепление материала урока</a:t>
            </a:r>
            <a:endParaRPr lang="ru-RU" sz="3200" b="1" i="1" dirty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1619672" y="2780928"/>
            <a:ext cx="57606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ЗАПОМНИТЕ РЯД ЧИСЕЛ</a:t>
            </a:r>
            <a:endParaRPr lang="ru-RU" sz="28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683568" y="3501008"/>
            <a:ext cx="770485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600" b="1" dirty="0" smtClean="0"/>
              <a:t>25     16     ¼     10     8</a:t>
            </a:r>
            <a:endParaRPr lang="ru-RU" sz="6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179513" y="1196752"/>
            <a:ext cx="5184575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200" b="1" i="1" dirty="0" smtClean="0">
                <a:ln w="1905"/>
                <a:solidFill>
                  <a:schemeClr val="tx2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Задание для развития памяти, быстроты реакции, внимания </a:t>
            </a:r>
            <a:br>
              <a:rPr lang="ru-RU" sz="2200" b="1" i="1" dirty="0" smtClean="0">
                <a:ln w="1905"/>
                <a:solidFill>
                  <a:schemeClr val="tx2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sz="2200" b="1" i="1" dirty="0" smtClean="0">
                <a:ln w="1905"/>
                <a:solidFill>
                  <a:schemeClr val="tx2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и проверки качества усвоения материала</a:t>
            </a:r>
            <a:endParaRPr lang="ru-RU" sz="2200" b="1" i="1" dirty="0">
              <a:ln w="1905"/>
              <a:solidFill>
                <a:schemeClr val="tx2">
                  <a:lumMod val="7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5076056" y="1484784"/>
            <a:ext cx="3888432" cy="864096"/>
          </a:xfrm>
          <a:prstGeom prst="roundRect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C00000"/>
                </a:solidFill>
              </a:rPr>
              <a:t>Форма работы – </a:t>
            </a:r>
            <a:r>
              <a:rPr lang="ru-RU" sz="2000" b="1" dirty="0" smtClean="0">
                <a:solidFill>
                  <a:srgbClr val="C00000"/>
                </a:solidFill>
              </a:rPr>
              <a:t>фронтальная</a:t>
            </a:r>
            <a:endParaRPr lang="ru-RU" sz="2000" b="1" dirty="0">
              <a:solidFill>
                <a:srgbClr val="C00000"/>
              </a:solidFill>
            </a:endParaRPr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6228184" y="124042"/>
            <a:ext cx="2783200" cy="928694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cs typeface="Times New Roman" pitchFamily="18" charset="0"/>
              </a:rPr>
              <a:t>Слабые</a:t>
            </a:r>
            <a:endParaRPr lang="ru-RU" sz="2400" b="1" dirty="0">
              <a:solidFill>
                <a:schemeClr val="tx2">
                  <a:lumMod val="75000"/>
                </a:schemeClr>
              </a:solidFill>
              <a:cs typeface="Times New Roman" pitchFamily="18" charset="0"/>
            </a:endParaRPr>
          </a:p>
        </p:txBody>
      </p:sp>
      <p:sp>
        <p:nvSpPr>
          <p:cNvPr id="41" name="Заголовок 1"/>
          <p:cNvSpPr txBox="1">
            <a:spLocks/>
          </p:cNvSpPr>
          <p:nvPr/>
        </p:nvSpPr>
        <p:spPr>
          <a:xfrm>
            <a:off x="-108520" y="116632"/>
            <a:ext cx="6228184" cy="720080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3200" b="1" i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Многократное проговаривание и закрепление материала урока</a:t>
            </a:r>
            <a:endParaRPr lang="ru-RU" sz="3200" b="1" i="1" dirty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179512" y="2780928"/>
            <a:ext cx="8640960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 algn="ctr">
              <a:buAutoNum type="arabicPeriod"/>
            </a:pPr>
            <a:r>
              <a:rPr lang="ru-RU" sz="28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Сколько было четных чисел?</a:t>
            </a:r>
          </a:p>
          <a:p>
            <a:pPr marL="514350" indent="-514350" algn="ctr">
              <a:buAutoNum type="arabicPeriod"/>
            </a:pPr>
            <a:r>
              <a:rPr lang="ru-RU" sz="2800" b="1" dirty="0" smtClean="0">
                <a:solidFill>
                  <a:srgbClr val="0070C0"/>
                </a:solidFill>
              </a:rPr>
              <a:t>Сколько чисел делятся на 5 без остатка?</a:t>
            </a:r>
          </a:p>
          <a:p>
            <a:pPr marL="514350" indent="-514350" algn="ctr">
              <a:buAutoNum type="arabicPeriod"/>
            </a:pPr>
            <a:r>
              <a:rPr lang="ru-RU" sz="28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Каким по счету было число, соответствующее порядковому номеру месяца августа в году?</a:t>
            </a:r>
          </a:p>
          <a:p>
            <a:pPr marL="514350" indent="-514350" algn="ctr">
              <a:buAutoNum type="arabicPeriod"/>
            </a:pPr>
            <a:r>
              <a:rPr lang="ru-RU" sz="2800" b="1" dirty="0" smtClean="0">
                <a:solidFill>
                  <a:srgbClr val="0070C0"/>
                </a:solidFill>
              </a:rPr>
              <a:t>Результат деления первого числа  на четвертое?</a:t>
            </a:r>
          </a:p>
          <a:p>
            <a:pPr marL="514350" indent="-514350" algn="ctr">
              <a:buAutoNum type="arabicPeriod"/>
            </a:pPr>
            <a:r>
              <a:rPr lang="ru-RU" sz="28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Порядковый номер какого дня недели получится при умножении второго числа на третье?</a:t>
            </a:r>
            <a:endParaRPr lang="ru-RU" sz="28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771800" y="3502750"/>
            <a:ext cx="39604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i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hlinkClick r:id="rId2" action="ppaction://hlinkpres?slideindex=1&amp;slidetitle="/>
              </a:rPr>
              <a:t>Прогрессии</a:t>
            </a:r>
            <a:endParaRPr lang="ru-RU" sz="3600" b="1" i="1" dirty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25" name="Скругленный прямоугольник 24"/>
          <p:cNvSpPr/>
          <p:nvPr/>
        </p:nvSpPr>
        <p:spPr>
          <a:xfrm>
            <a:off x="6588224" y="1628800"/>
            <a:ext cx="2304256" cy="1152128"/>
          </a:xfrm>
          <a:prstGeom prst="roundRect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b="1" dirty="0" smtClean="0">
                <a:solidFill>
                  <a:srgbClr val="C00000"/>
                </a:solidFill>
                <a:cs typeface="Times New Roman" pitchFamily="18" charset="0"/>
                <a:hlinkClick r:id="rId3" action="ppaction://hlinkpres?slideindex=1&amp;slidetitle="/>
              </a:rPr>
              <a:t>Квадратные уравнения</a:t>
            </a:r>
            <a:endParaRPr lang="ru-RU" sz="2000" b="1" dirty="0">
              <a:solidFill>
                <a:schemeClr val="tx2">
                  <a:lumMod val="75000"/>
                </a:schemeClr>
              </a:solidFill>
              <a:cs typeface="Times New Roman" pitchFamily="18" charset="0"/>
            </a:endParaRPr>
          </a:p>
        </p:txBody>
      </p:sp>
      <p:sp>
        <p:nvSpPr>
          <p:cNvPr id="26" name="Скругленный прямоугольник 25"/>
          <p:cNvSpPr/>
          <p:nvPr/>
        </p:nvSpPr>
        <p:spPr>
          <a:xfrm>
            <a:off x="3779912" y="1628800"/>
            <a:ext cx="2164800" cy="1137878"/>
          </a:xfrm>
          <a:prstGeom prst="roundRect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b="1" dirty="0" smtClean="0">
                <a:solidFill>
                  <a:srgbClr val="C00000"/>
                </a:solidFill>
                <a:cs typeface="Times New Roman" pitchFamily="18" charset="0"/>
                <a:hlinkClick r:id="rId4" action="ppaction://hlinkpres?slideindex=1&amp;slidetitle="/>
              </a:rPr>
              <a:t>Линейные неравенства</a:t>
            </a:r>
            <a:endParaRPr lang="ru-RU" sz="2000" b="1" dirty="0" smtClean="0">
              <a:solidFill>
                <a:schemeClr val="tx2">
                  <a:lumMod val="75000"/>
                </a:schemeClr>
              </a:solidFill>
              <a:cs typeface="Times New Roman" pitchFamily="18" charset="0"/>
            </a:endParaRPr>
          </a:p>
        </p:txBody>
      </p:sp>
      <p:sp>
        <p:nvSpPr>
          <p:cNvPr id="28" name="Скругленный прямоугольник 27"/>
          <p:cNvSpPr/>
          <p:nvPr/>
        </p:nvSpPr>
        <p:spPr>
          <a:xfrm>
            <a:off x="642909" y="1643050"/>
            <a:ext cx="2128891" cy="1137878"/>
          </a:xfrm>
          <a:prstGeom prst="roundRect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b="1" dirty="0" smtClean="0">
                <a:solidFill>
                  <a:srgbClr val="C00000"/>
                </a:solidFill>
                <a:cs typeface="Times New Roman" pitchFamily="18" charset="0"/>
                <a:hlinkClick r:id="rId5" action="ppaction://hlinkpres?slideindex=1&amp;slidetitle="/>
              </a:rPr>
              <a:t>Линейные уравнения</a:t>
            </a:r>
            <a:endParaRPr lang="ru-RU" sz="2000" b="1" dirty="0" smtClean="0">
              <a:solidFill>
                <a:schemeClr val="tx2">
                  <a:lumMod val="75000"/>
                </a:schemeClr>
              </a:solidFill>
              <a:cs typeface="Times New Roman" pitchFamily="18" charset="0"/>
            </a:endParaRPr>
          </a:p>
        </p:txBody>
      </p:sp>
      <p:sp>
        <p:nvSpPr>
          <p:cNvPr id="29" name="Скругленный прямоугольник 28"/>
          <p:cNvSpPr/>
          <p:nvPr/>
        </p:nvSpPr>
        <p:spPr>
          <a:xfrm>
            <a:off x="755576" y="4674226"/>
            <a:ext cx="1949347" cy="1131038"/>
          </a:xfrm>
          <a:prstGeom prst="roundRect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b="1" dirty="0" smtClean="0">
                <a:solidFill>
                  <a:srgbClr val="C00000"/>
                </a:solidFill>
                <a:cs typeface="Times New Roman" pitchFamily="18" charset="0"/>
                <a:hlinkClick r:id="rId6" action="ppaction://hlinkpres?slideindex=1&amp;slidetitle="/>
              </a:rPr>
              <a:t>Квадратичные неравенства</a:t>
            </a:r>
            <a:endParaRPr lang="ru-RU" sz="2000" b="1" dirty="0" smtClean="0">
              <a:solidFill>
                <a:schemeClr val="tx2">
                  <a:lumMod val="75000"/>
                </a:schemeClr>
              </a:solidFill>
              <a:cs typeface="Times New Roman" pitchFamily="18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6660232" y="4653136"/>
            <a:ext cx="2160240" cy="1152128"/>
          </a:xfrm>
          <a:prstGeom prst="roundRect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b="1" dirty="0" smtClean="0">
                <a:solidFill>
                  <a:srgbClr val="C00000"/>
                </a:solidFill>
                <a:cs typeface="Times New Roman" pitchFamily="18" charset="0"/>
                <a:hlinkClick r:id="rId7" action="ppaction://hlinkpres?slideindex=1&amp;slidetitle="/>
              </a:rPr>
              <a:t>Метод интервалов</a:t>
            </a:r>
            <a:endParaRPr lang="ru-RU" sz="2000" b="1" dirty="0" smtClean="0">
              <a:solidFill>
                <a:schemeClr val="tx2">
                  <a:lumMod val="75000"/>
                </a:schemeClr>
              </a:solidFill>
              <a:cs typeface="Times New Roman" pitchFamily="18" charset="0"/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3779912" y="4725144"/>
            <a:ext cx="2232248" cy="1080120"/>
          </a:xfrm>
          <a:prstGeom prst="roundRect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b="1" dirty="0" smtClean="0">
                <a:solidFill>
                  <a:srgbClr val="C00000"/>
                </a:solidFill>
                <a:cs typeface="Times New Roman" pitchFamily="18" charset="0"/>
                <a:hlinkClick r:id="rId8" action="ppaction://hlinkpres?slideindex=1&amp;slidetitle="/>
              </a:rPr>
              <a:t>Системы уравнений</a:t>
            </a:r>
            <a:endParaRPr lang="ru-RU" sz="2000" b="1" dirty="0">
              <a:solidFill>
                <a:schemeClr val="tx2">
                  <a:lumMod val="75000"/>
                </a:schemeClr>
              </a:solidFill>
              <a:cs typeface="Times New Roman" pitchFamily="18" charset="0"/>
            </a:endParaRPr>
          </a:p>
        </p:txBody>
      </p:sp>
      <p:cxnSp>
        <p:nvCxnSpPr>
          <p:cNvPr id="16" name="Прямая со стрелкой 15"/>
          <p:cNvCxnSpPr/>
          <p:nvPr/>
        </p:nvCxnSpPr>
        <p:spPr>
          <a:xfrm flipH="1">
            <a:off x="5888981" y="2780928"/>
            <a:ext cx="1923379" cy="792088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>
            <a:off x="1670845" y="2780929"/>
            <a:ext cx="1821036" cy="72008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/>
          <p:nvPr/>
        </p:nvCxnSpPr>
        <p:spPr>
          <a:xfrm>
            <a:off x="4911205" y="2780928"/>
            <a:ext cx="20836" cy="648072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/>
          <p:nvPr/>
        </p:nvCxnSpPr>
        <p:spPr>
          <a:xfrm flipH="1" flipV="1">
            <a:off x="5940152" y="4077072"/>
            <a:ext cx="1913883" cy="576064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>
            <a:stCxn id="29" idx="0"/>
          </p:cNvCxnSpPr>
          <p:nvPr/>
        </p:nvCxnSpPr>
        <p:spPr>
          <a:xfrm flipV="1">
            <a:off x="1730250" y="4149081"/>
            <a:ext cx="1833639" cy="525146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 стрелкой 26"/>
          <p:cNvCxnSpPr/>
          <p:nvPr/>
        </p:nvCxnSpPr>
        <p:spPr>
          <a:xfrm flipH="1" flipV="1">
            <a:off x="4932040" y="4149080"/>
            <a:ext cx="20837" cy="576064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Скругленный прямоугольник 18"/>
          <p:cNvSpPr/>
          <p:nvPr/>
        </p:nvSpPr>
        <p:spPr>
          <a:xfrm>
            <a:off x="5821248" y="116632"/>
            <a:ext cx="3143240" cy="928694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cs typeface="Times New Roman" pitchFamily="18" charset="0"/>
              </a:rPr>
              <a:t>Слабые</a:t>
            </a:r>
            <a:endParaRPr lang="ru-RU" sz="2400" b="1" dirty="0">
              <a:solidFill>
                <a:schemeClr val="tx2">
                  <a:lumMod val="75000"/>
                </a:schemeClr>
              </a:solidFill>
              <a:cs typeface="Times New Roman" pitchFamily="18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2555776" y="1052736"/>
            <a:ext cx="352839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defRPr/>
            </a:pPr>
            <a:r>
              <a:rPr lang="ru-RU" sz="2400" b="1" dirty="0" smtClean="0">
                <a:solidFill>
                  <a:srgbClr val="1F497D">
                    <a:lumMod val="75000"/>
                  </a:srgbClr>
                </a:solidFill>
                <a:cs typeface="Times New Roman" pitchFamily="18" charset="0"/>
              </a:rPr>
              <a:t>Электронная граф-схема</a:t>
            </a:r>
            <a:endParaRPr lang="ru-RU" sz="2400" b="1" dirty="0">
              <a:solidFill>
                <a:srgbClr val="1F497D">
                  <a:lumMod val="75000"/>
                </a:srgbClr>
              </a:solidFill>
              <a:cs typeface="Times New Roman" pitchFamily="18" charset="0"/>
            </a:endParaRPr>
          </a:p>
        </p:txBody>
      </p:sp>
      <p:sp>
        <p:nvSpPr>
          <p:cNvPr id="31" name="Заголовок 1"/>
          <p:cNvSpPr txBox="1">
            <a:spLocks/>
          </p:cNvSpPr>
          <p:nvPr/>
        </p:nvSpPr>
        <p:spPr>
          <a:xfrm>
            <a:off x="-180528" y="44624"/>
            <a:ext cx="5652120" cy="720080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3200" b="1" i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Использование средств невербального общения</a:t>
            </a:r>
            <a:endParaRPr lang="ru-RU" sz="3200" b="1" i="1" dirty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09600" y="1066800"/>
            <a:ext cx="7848600" cy="1828800"/>
          </a:xfrm>
        </p:spPr>
        <p:txBody>
          <a:bodyPr/>
          <a:lstStyle/>
          <a:p>
            <a:pPr eaLnBrk="1" hangingPunct="1"/>
            <a:r>
              <a:rPr lang="ru-RU" dirty="0" smtClean="0"/>
              <a:t>Решение линейных уравнений</a:t>
            </a:r>
            <a:br>
              <a:rPr lang="ru-RU" dirty="0" smtClean="0"/>
            </a:br>
            <a:r>
              <a:rPr lang="ru-RU" dirty="0" smtClean="0"/>
              <a:t>с одной переменной</a:t>
            </a:r>
          </a:p>
        </p:txBody>
      </p:sp>
      <p:pic>
        <p:nvPicPr>
          <p:cNvPr id="4" name="Picture 2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00192" y="4221088"/>
            <a:ext cx="2117924" cy="18515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827584" y="3068960"/>
            <a:ext cx="7848872" cy="96470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7 класс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ln w="57150" cmpd="thinThick">
            <a:solidFill>
              <a:srgbClr val="008080"/>
            </a:solidFill>
          </a:ln>
        </p:spPr>
        <p:txBody>
          <a:bodyPr/>
          <a:lstStyle/>
          <a:p>
            <a:pPr eaLnBrk="1" hangingPunct="1"/>
            <a:r>
              <a:rPr lang="ru-RU" sz="4800" b="1" smtClean="0">
                <a:solidFill>
                  <a:srgbClr val="993300"/>
                </a:solidFill>
                <a:latin typeface="Univers" pitchFamily="34" charset="0"/>
              </a:rPr>
              <a:t>Определение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idx="1"/>
          </p:nvPr>
        </p:nvSpPr>
        <p:spPr>
          <a:ln w="57150" cmpd="thinThick">
            <a:solidFill>
              <a:srgbClr val="008080"/>
            </a:solidFill>
          </a:ln>
        </p:spPr>
        <p:txBody>
          <a:bodyPr/>
          <a:lstStyle/>
          <a:p>
            <a:pPr marL="0" indent="0" eaLnBrk="1" hangingPunct="1">
              <a:buFontTx/>
              <a:buNone/>
            </a:pPr>
            <a:r>
              <a:rPr lang="ru-RU" sz="2800" smtClean="0"/>
              <a:t>Линейным уравнением с одной переменной называется уравнение вида </a:t>
            </a:r>
            <a:r>
              <a:rPr lang="en-US" sz="2800" b="1" i="1" smtClean="0">
                <a:solidFill>
                  <a:srgbClr val="993366"/>
                </a:solidFill>
              </a:rPr>
              <a:t>a</a:t>
            </a:r>
            <a:r>
              <a:rPr lang="ru-RU" sz="2800" b="1" i="1" smtClean="0">
                <a:solidFill>
                  <a:srgbClr val="993366"/>
                </a:solidFill>
              </a:rPr>
              <a:t>х</a:t>
            </a:r>
            <a:r>
              <a:rPr lang="en-US" sz="2800" b="1" i="1" smtClean="0">
                <a:solidFill>
                  <a:srgbClr val="993366"/>
                </a:solidFill>
              </a:rPr>
              <a:t> </a:t>
            </a:r>
            <a:r>
              <a:rPr lang="ru-RU" sz="2800" b="1" i="1" smtClean="0">
                <a:solidFill>
                  <a:srgbClr val="993366"/>
                </a:solidFill>
              </a:rPr>
              <a:t>+</a:t>
            </a:r>
            <a:r>
              <a:rPr lang="en-US" sz="2800" b="1" i="1" smtClean="0">
                <a:solidFill>
                  <a:srgbClr val="993366"/>
                </a:solidFill>
              </a:rPr>
              <a:t> b</a:t>
            </a:r>
            <a:r>
              <a:rPr lang="ru-RU" sz="2800" b="1" i="1" smtClean="0">
                <a:solidFill>
                  <a:srgbClr val="993366"/>
                </a:solidFill>
              </a:rPr>
              <a:t> = с,</a:t>
            </a:r>
            <a:endParaRPr lang="ru-RU" sz="2800" smtClean="0"/>
          </a:p>
          <a:p>
            <a:pPr marL="0" indent="0" eaLnBrk="1" hangingPunct="1">
              <a:buFontTx/>
              <a:buNone/>
            </a:pPr>
            <a:r>
              <a:rPr lang="ru-RU" sz="2800" smtClean="0"/>
              <a:t>где </a:t>
            </a:r>
            <a:r>
              <a:rPr lang="ru-RU" sz="2800" i="1" smtClean="0"/>
              <a:t>а, в, с</a:t>
            </a:r>
            <a:r>
              <a:rPr lang="ru-RU" sz="2800" smtClean="0"/>
              <a:t> – числа, </a:t>
            </a:r>
            <a:r>
              <a:rPr lang="ru-RU" sz="2800" i="1" smtClean="0"/>
              <a:t>х – </a:t>
            </a:r>
            <a:r>
              <a:rPr lang="ru-RU" sz="2800" smtClean="0"/>
              <a:t>переменная.</a:t>
            </a:r>
          </a:p>
          <a:p>
            <a:pPr marL="0" indent="0" eaLnBrk="1" hangingPunct="1">
              <a:buFontTx/>
              <a:buNone/>
            </a:pPr>
            <a:r>
              <a:rPr lang="ru-RU" sz="2800" smtClean="0"/>
              <a:t>      </a:t>
            </a:r>
            <a:r>
              <a:rPr lang="ru-RU" sz="2800" smtClean="0">
                <a:solidFill>
                  <a:srgbClr val="993300"/>
                </a:solidFill>
              </a:rPr>
              <a:t>Например:</a:t>
            </a:r>
          </a:p>
          <a:p>
            <a:pPr marL="0" indent="0" eaLnBrk="1" hangingPunct="1">
              <a:buFontTx/>
              <a:buNone/>
            </a:pPr>
            <a:r>
              <a:rPr lang="en-US" sz="2800" smtClean="0"/>
              <a:t>      </a:t>
            </a:r>
            <a:r>
              <a:rPr lang="ru-RU" sz="2800" smtClean="0"/>
              <a:t> 3х + 8 = 0,</a:t>
            </a:r>
            <a:endParaRPr lang="en-US" sz="2800" smtClean="0"/>
          </a:p>
          <a:p>
            <a:pPr marL="0" indent="0" eaLnBrk="1" hangingPunct="1">
              <a:buFontTx/>
              <a:buNone/>
            </a:pPr>
            <a:r>
              <a:rPr lang="en-US" sz="2800" smtClean="0"/>
              <a:t>       1</a:t>
            </a:r>
            <a:r>
              <a:rPr lang="ru-RU" sz="2800" smtClean="0"/>
              <a:t>4 – 2х =9;</a:t>
            </a:r>
            <a:endParaRPr lang="en-US" sz="2800" smtClean="0"/>
          </a:p>
          <a:p>
            <a:pPr marL="0" indent="0" eaLnBrk="1" hangingPunct="1">
              <a:buFontTx/>
              <a:buNone/>
            </a:pPr>
            <a:r>
              <a:rPr lang="en-US" sz="2800" smtClean="0"/>
              <a:t>       </a:t>
            </a:r>
            <a:r>
              <a:rPr lang="ru-RU" sz="2800" smtClean="0"/>
              <a:t>– 4х = 10.</a:t>
            </a:r>
          </a:p>
        </p:txBody>
      </p:sp>
      <p:sp>
        <p:nvSpPr>
          <p:cNvPr id="4100" name="Text Box 9"/>
          <p:cNvSpPr txBox="1">
            <a:spLocks noChangeArrowheads="1"/>
          </p:cNvSpPr>
          <p:nvPr/>
        </p:nvSpPr>
        <p:spPr bwMode="auto">
          <a:xfrm>
            <a:off x="-854075" y="3775075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ln w="76200" cmpd="tri">
            <a:solidFill>
              <a:srgbClr val="008080"/>
            </a:solidFill>
          </a:ln>
        </p:spPr>
        <p:txBody>
          <a:bodyPr/>
          <a:lstStyle/>
          <a:p>
            <a:pPr eaLnBrk="1" hangingPunct="1"/>
            <a:r>
              <a:rPr lang="ru-RU" smtClean="0">
                <a:solidFill>
                  <a:srgbClr val="993300"/>
                </a:solidFill>
              </a:rPr>
              <a:t>Алгоритм решения уравнения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idx="1"/>
          </p:nvPr>
        </p:nvSpPr>
        <p:spPr>
          <a:ln w="76200" cmpd="tri">
            <a:solidFill>
              <a:srgbClr val="008080"/>
            </a:solidFill>
          </a:ln>
        </p:spPr>
        <p:txBody>
          <a:bodyPr/>
          <a:lstStyle/>
          <a:p>
            <a:pPr marL="0" indent="384175" eaLnBrk="1" hangingPunct="1">
              <a:lnSpc>
                <a:spcPct val="90000"/>
              </a:lnSpc>
              <a:buFontTx/>
              <a:buAutoNum type="arabicPeriod"/>
            </a:pPr>
            <a:r>
              <a:rPr lang="ru-RU" smtClean="0"/>
              <a:t>Раскрыть скобки</a:t>
            </a:r>
            <a:r>
              <a:rPr lang="en-US" smtClean="0"/>
              <a:t>.</a:t>
            </a:r>
            <a:endParaRPr lang="ru-RU" smtClean="0"/>
          </a:p>
          <a:p>
            <a:pPr marL="0" indent="384175" eaLnBrk="1" hangingPunct="1">
              <a:lnSpc>
                <a:spcPct val="90000"/>
              </a:lnSpc>
              <a:buFontTx/>
              <a:buAutoNum type="arabicPeriod"/>
            </a:pPr>
            <a:r>
              <a:rPr lang="ru-RU" smtClean="0"/>
              <a:t>Перенести слагаемые, содержащие переменную, в одну часть уравнения, а числа без переменной – в другую часть</a:t>
            </a:r>
            <a:r>
              <a:rPr lang="en-US" smtClean="0"/>
              <a:t>.</a:t>
            </a:r>
            <a:endParaRPr lang="ru-RU" smtClean="0"/>
          </a:p>
          <a:p>
            <a:pPr marL="0" indent="384175" eaLnBrk="1" hangingPunct="1">
              <a:lnSpc>
                <a:spcPct val="90000"/>
              </a:lnSpc>
              <a:buFontTx/>
              <a:buAutoNum type="arabicPeriod"/>
            </a:pPr>
            <a:r>
              <a:rPr lang="ru-RU" smtClean="0"/>
              <a:t>Упростить, привести подобные слагаемые</a:t>
            </a:r>
            <a:r>
              <a:rPr lang="en-US" smtClean="0"/>
              <a:t>.</a:t>
            </a:r>
            <a:endParaRPr lang="ru-RU" smtClean="0"/>
          </a:p>
          <a:p>
            <a:pPr marL="0" indent="384175" eaLnBrk="1" hangingPunct="1">
              <a:lnSpc>
                <a:spcPct val="90000"/>
              </a:lnSpc>
              <a:buFontTx/>
              <a:buAutoNum type="arabicPeriod"/>
            </a:pPr>
            <a:r>
              <a:rPr lang="ru-RU" smtClean="0"/>
              <a:t>Найти корень уравнения</a:t>
            </a:r>
            <a:r>
              <a:rPr lang="en-US" smtClean="0"/>
              <a:t>.</a:t>
            </a:r>
            <a:endParaRPr lang="ru-RU" smtClean="0"/>
          </a:p>
          <a:p>
            <a:pPr marL="0" indent="384175" eaLnBrk="1" hangingPunct="1">
              <a:lnSpc>
                <a:spcPct val="90000"/>
              </a:lnSpc>
              <a:buFontTx/>
              <a:buAutoNum type="arabicPeriod"/>
            </a:pPr>
            <a:r>
              <a:rPr lang="ru-RU" smtClean="0"/>
              <a:t>Сделать проверку.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771800" y="3502750"/>
            <a:ext cx="39604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i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hlinkClick r:id="rId2" action="ppaction://hlinkpres?slideindex=1&amp;slidetitle="/>
              </a:rPr>
              <a:t>Прогрессии</a:t>
            </a:r>
            <a:endParaRPr lang="ru-RU" sz="3600" b="1" i="1" dirty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25" name="Скругленный прямоугольник 24"/>
          <p:cNvSpPr/>
          <p:nvPr/>
        </p:nvSpPr>
        <p:spPr>
          <a:xfrm>
            <a:off x="6588224" y="1628800"/>
            <a:ext cx="2304256" cy="1152128"/>
          </a:xfrm>
          <a:prstGeom prst="roundRect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b="1" dirty="0" smtClean="0">
                <a:solidFill>
                  <a:srgbClr val="C00000"/>
                </a:solidFill>
                <a:cs typeface="Times New Roman" pitchFamily="18" charset="0"/>
                <a:hlinkClick r:id="rId3" action="ppaction://hlinkpres?slideindex=1&amp;slidetitle="/>
              </a:rPr>
              <a:t>Квадратные уравнения</a:t>
            </a:r>
            <a:endParaRPr lang="ru-RU" sz="2000" b="1" dirty="0">
              <a:solidFill>
                <a:schemeClr val="tx2">
                  <a:lumMod val="75000"/>
                </a:schemeClr>
              </a:solidFill>
              <a:cs typeface="Times New Roman" pitchFamily="18" charset="0"/>
            </a:endParaRPr>
          </a:p>
        </p:txBody>
      </p:sp>
      <p:sp>
        <p:nvSpPr>
          <p:cNvPr id="26" name="Скругленный прямоугольник 25"/>
          <p:cNvSpPr/>
          <p:nvPr/>
        </p:nvSpPr>
        <p:spPr>
          <a:xfrm>
            <a:off x="3779912" y="1628800"/>
            <a:ext cx="2164800" cy="1137878"/>
          </a:xfrm>
          <a:prstGeom prst="roundRect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b="1" dirty="0" smtClean="0">
                <a:solidFill>
                  <a:srgbClr val="C00000"/>
                </a:solidFill>
                <a:cs typeface="Times New Roman" pitchFamily="18" charset="0"/>
                <a:hlinkClick r:id="rId4" action="ppaction://hlinkpres?slideindex=1&amp;slidetitle="/>
              </a:rPr>
              <a:t>Линейные неравенства</a:t>
            </a:r>
            <a:endParaRPr lang="ru-RU" sz="2000" b="1" dirty="0" smtClean="0">
              <a:solidFill>
                <a:schemeClr val="tx2">
                  <a:lumMod val="75000"/>
                </a:schemeClr>
              </a:solidFill>
              <a:cs typeface="Times New Roman" pitchFamily="18" charset="0"/>
            </a:endParaRPr>
          </a:p>
        </p:txBody>
      </p:sp>
      <p:sp>
        <p:nvSpPr>
          <p:cNvPr id="28" name="Скругленный прямоугольник 27"/>
          <p:cNvSpPr/>
          <p:nvPr/>
        </p:nvSpPr>
        <p:spPr>
          <a:xfrm>
            <a:off x="642909" y="1643050"/>
            <a:ext cx="2128891" cy="1137878"/>
          </a:xfrm>
          <a:prstGeom prst="roundRect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b="1" dirty="0" smtClean="0">
                <a:solidFill>
                  <a:srgbClr val="C00000"/>
                </a:solidFill>
                <a:cs typeface="Times New Roman" pitchFamily="18" charset="0"/>
                <a:hlinkClick r:id="rId5" action="ppaction://hlinkpres?slideindex=1&amp;slidetitle="/>
              </a:rPr>
              <a:t>Линейные уравнения</a:t>
            </a:r>
            <a:endParaRPr lang="ru-RU" sz="2000" b="1" dirty="0" smtClean="0">
              <a:solidFill>
                <a:schemeClr val="tx2">
                  <a:lumMod val="75000"/>
                </a:schemeClr>
              </a:solidFill>
              <a:cs typeface="Times New Roman" pitchFamily="18" charset="0"/>
            </a:endParaRPr>
          </a:p>
        </p:txBody>
      </p:sp>
      <p:sp>
        <p:nvSpPr>
          <p:cNvPr id="29" name="Скругленный прямоугольник 28"/>
          <p:cNvSpPr/>
          <p:nvPr/>
        </p:nvSpPr>
        <p:spPr>
          <a:xfrm>
            <a:off x="755576" y="4674226"/>
            <a:ext cx="1949347" cy="1131038"/>
          </a:xfrm>
          <a:prstGeom prst="roundRect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b="1" dirty="0" smtClean="0">
                <a:solidFill>
                  <a:srgbClr val="C00000"/>
                </a:solidFill>
                <a:cs typeface="Times New Roman" pitchFamily="18" charset="0"/>
                <a:hlinkClick r:id="rId6" action="ppaction://hlinkpres?slideindex=1&amp;slidetitle="/>
              </a:rPr>
              <a:t>Квадратичные неравенства</a:t>
            </a:r>
            <a:endParaRPr lang="ru-RU" sz="2000" b="1" dirty="0" smtClean="0">
              <a:solidFill>
                <a:schemeClr val="tx2">
                  <a:lumMod val="75000"/>
                </a:schemeClr>
              </a:solidFill>
              <a:cs typeface="Times New Roman" pitchFamily="18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6660232" y="4653136"/>
            <a:ext cx="2160240" cy="1152128"/>
          </a:xfrm>
          <a:prstGeom prst="roundRect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b="1" dirty="0" smtClean="0">
                <a:solidFill>
                  <a:srgbClr val="C00000"/>
                </a:solidFill>
                <a:cs typeface="Times New Roman" pitchFamily="18" charset="0"/>
                <a:hlinkClick r:id="rId7" action="ppaction://hlinkpres?slideindex=1&amp;slidetitle="/>
              </a:rPr>
              <a:t>Метод интервалов</a:t>
            </a:r>
            <a:endParaRPr lang="ru-RU" sz="2000" b="1" dirty="0" smtClean="0">
              <a:solidFill>
                <a:schemeClr val="tx2">
                  <a:lumMod val="75000"/>
                </a:schemeClr>
              </a:solidFill>
              <a:cs typeface="Times New Roman" pitchFamily="18" charset="0"/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3779912" y="4725144"/>
            <a:ext cx="2232248" cy="1080120"/>
          </a:xfrm>
          <a:prstGeom prst="roundRect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b="1" dirty="0" smtClean="0">
                <a:solidFill>
                  <a:srgbClr val="C00000"/>
                </a:solidFill>
                <a:cs typeface="Times New Roman" pitchFamily="18" charset="0"/>
                <a:hlinkClick r:id="rId8" action="ppaction://hlinkpres?slideindex=1&amp;slidetitle="/>
              </a:rPr>
              <a:t>Системы уравнений</a:t>
            </a:r>
            <a:endParaRPr lang="ru-RU" sz="2000" b="1" dirty="0">
              <a:solidFill>
                <a:schemeClr val="tx2">
                  <a:lumMod val="75000"/>
                </a:schemeClr>
              </a:solidFill>
              <a:cs typeface="Times New Roman" pitchFamily="18" charset="0"/>
            </a:endParaRPr>
          </a:p>
        </p:txBody>
      </p:sp>
      <p:cxnSp>
        <p:nvCxnSpPr>
          <p:cNvPr id="16" name="Прямая со стрелкой 15"/>
          <p:cNvCxnSpPr/>
          <p:nvPr/>
        </p:nvCxnSpPr>
        <p:spPr>
          <a:xfrm flipH="1">
            <a:off x="5888981" y="2780928"/>
            <a:ext cx="1923379" cy="792088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>
            <a:off x="1670845" y="2780929"/>
            <a:ext cx="1821036" cy="72008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/>
          <p:nvPr/>
        </p:nvCxnSpPr>
        <p:spPr>
          <a:xfrm>
            <a:off x="4911205" y="2780928"/>
            <a:ext cx="20836" cy="648072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/>
          <p:nvPr/>
        </p:nvCxnSpPr>
        <p:spPr>
          <a:xfrm flipH="1" flipV="1">
            <a:off x="5940152" y="4077072"/>
            <a:ext cx="1913883" cy="576064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>
            <a:stCxn id="29" idx="0"/>
          </p:cNvCxnSpPr>
          <p:nvPr/>
        </p:nvCxnSpPr>
        <p:spPr>
          <a:xfrm flipV="1">
            <a:off x="1730250" y="4149081"/>
            <a:ext cx="1833639" cy="525146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 стрелкой 26"/>
          <p:cNvCxnSpPr/>
          <p:nvPr/>
        </p:nvCxnSpPr>
        <p:spPr>
          <a:xfrm flipH="1" flipV="1">
            <a:off x="4932040" y="4149080"/>
            <a:ext cx="20837" cy="576064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Скругленный прямоугольник 18"/>
          <p:cNvSpPr/>
          <p:nvPr/>
        </p:nvSpPr>
        <p:spPr>
          <a:xfrm>
            <a:off x="5821248" y="116632"/>
            <a:ext cx="3143240" cy="928694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cs typeface="Times New Roman" pitchFamily="18" charset="0"/>
              </a:rPr>
              <a:t>Слабые</a:t>
            </a:r>
            <a:endParaRPr lang="ru-RU" sz="2400" b="1" dirty="0">
              <a:solidFill>
                <a:schemeClr val="tx2">
                  <a:lumMod val="75000"/>
                </a:schemeClr>
              </a:solidFill>
              <a:cs typeface="Times New Roman" pitchFamily="18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2555776" y="1052736"/>
            <a:ext cx="352839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defRPr/>
            </a:pPr>
            <a:r>
              <a:rPr lang="ru-RU" sz="2400" b="1" dirty="0" smtClean="0">
                <a:solidFill>
                  <a:srgbClr val="1F497D">
                    <a:lumMod val="75000"/>
                  </a:srgbClr>
                </a:solidFill>
                <a:cs typeface="Times New Roman" pitchFamily="18" charset="0"/>
              </a:rPr>
              <a:t>Электронная граф-схема</a:t>
            </a:r>
            <a:endParaRPr lang="ru-RU" sz="2400" b="1" dirty="0">
              <a:solidFill>
                <a:srgbClr val="1F497D">
                  <a:lumMod val="75000"/>
                </a:srgbClr>
              </a:solidFill>
              <a:cs typeface="Times New Roman" pitchFamily="18" charset="0"/>
            </a:endParaRPr>
          </a:p>
        </p:txBody>
      </p:sp>
      <p:sp>
        <p:nvSpPr>
          <p:cNvPr id="31" name="Заголовок 1"/>
          <p:cNvSpPr txBox="1">
            <a:spLocks/>
          </p:cNvSpPr>
          <p:nvPr/>
        </p:nvSpPr>
        <p:spPr>
          <a:xfrm>
            <a:off x="-180528" y="44624"/>
            <a:ext cx="5652120" cy="720080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3200" b="1" i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Использование средств невербального общения</a:t>
            </a:r>
            <a:endParaRPr lang="ru-RU" sz="3200" b="1" i="1" dirty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C:\Users\люда\Desktop\Учитель года МАОУ СОШ № 2\ur_25_05.pn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71737" y="1002389"/>
            <a:ext cx="1571636" cy="1169309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357290" y="3431281"/>
            <a:ext cx="692948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  <a:cs typeface="Times New Roman" pitchFamily="18" charset="0"/>
              </a:rPr>
              <a:t>Неустойчивые</a:t>
            </a:r>
            <a:endParaRPr lang="ru-RU" sz="3600" b="1" dirty="0" smtClean="0">
              <a:solidFill>
                <a:srgbClr val="C00000"/>
              </a:solidFill>
              <a:cs typeface="Times New Roman" pitchFamily="18" charset="0"/>
            </a:endParaRPr>
          </a:p>
        </p:txBody>
      </p:sp>
      <p:pic>
        <p:nvPicPr>
          <p:cNvPr id="2050" name="Picture 2" descr="C:\Users\люда\Desktop\Учитель года МАОУ СОШ № 2\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71933" y="2288272"/>
            <a:ext cx="1564131" cy="107157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053" name="Picture 5" descr="C:\Users\люда\Desktop\Учитель года МАОУ СОШ № 2\obobshchaiushchiie-tablitsy-po-gieomietrii_2.png"/>
          <p:cNvPicPr>
            <a:picLocks noChangeAspect="1" noChangeArrowheads="1"/>
          </p:cNvPicPr>
          <p:nvPr/>
        </p:nvPicPr>
        <p:blipFill>
          <a:blip r:embed="rId4" cstate="print"/>
          <a:srcRect t="1219"/>
          <a:stretch>
            <a:fillRect/>
          </a:stretch>
        </p:blipFill>
        <p:spPr bwMode="auto">
          <a:xfrm>
            <a:off x="5693729" y="4275851"/>
            <a:ext cx="1110519" cy="1317949"/>
          </a:xfrm>
          <a:prstGeom prst="rect">
            <a:avLst/>
          </a:prstGeom>
          <a:noFill/>
        </p:spPr>
      </p:pic>
      <p:sp>
        <p:nvSpPr>
          <p:cNvPr id="25" name="Скругленный прямоугольник 24"/>
          <p:cNvSpPr/>
          <p:nvPr/>
        </p:nvSpPr>
        <p:spPr>
          <a:xfrm>
            <a:off x="2051720" y="4221088"/>
            <a:ext cx="3966140" cy="1588736"/>
          </a:xfrm>
          <a:prstGeom prst="roundRect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 typeface="Wingdings" pitchFamily="2" charset="2"/>
              <a:buChar char="ü"/>
              <a:defRPr/>
            </a:pP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cs typeface="Times New Roman" pitchFamily="18" charset="0"/>
              </a:rPr>
              <a:t>п</a:t>
            </a: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cs typeface="Times New Roman" pitchFamily="18" charset="0"/>
              </a:rPr>
              <a:t>оддерживать уверенность в собственных силах вырабатывая позитивную самооценку</a:t>
            </a:r>
            <a:endParaRPr lang="ru-RU" sz="2000" b="1" dirty="0">
              <a:solidFill>
                <a:schemeClr val="tx2">
                  <a:lumMod val="75000"/>
                </a:schemeClr>
              </a:solidFill>
              <a:cs typeface="Times New Roman" pitchFamily="18" charset="0"/>
            </a:endParaRPr>
          </a:p>
        </p:txBody>
      </p:sp>
      <p:sp>
        <p:nvSpPr>
          <p:cNvPr id="26" name="Скругленный прямоугольник 25"/>
          <p:cNvSpPr/>
          <p:nvPr/>
        </p:nvSpPr>
        <p:spPr>
          <a:xfrm>
            <a:off x="5143505" y="1931082"/>
            <a:ext cx="3286148" cy="1285884"/>
          </a:xfrm>
          <a:prstGeom prst="roundRect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 typeface="Wingdings" pitchFamily="2" charset="2"/>
              <a:buChar char="ü"/>
              <a:defRPr/>
            </a:pP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cs typeface="Times New Roman" pitchFamily="18" charset="0"/>
              </a:rPr>
              <a:t>р</a:t>
            </a: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cs typeface="Times New Roman" pitchFamily="18" charset="0"/>
              </a:rPr>
              <a:t>азвивать ответственность</a:t>
            </a:r>
            <a:endParaRPr lang="ru-RU" sz="2000" b="1" dirty="0" smtClean="0">
              <a:solidFill>
                <a:schemeClr val="tx2">
                  <a:lumMod val="75000"/>
                </a:schemeClr>
              </a:solidFill>
              <a:cs typeface="Times New Roman" pitchFamily="18" charset="0"/>
            </a:endParaRPr>
          </a:p>
        </p:txBody>
      </p:sp>
      <p:sp>
        <p:nvSpPr>
          <p:cNvPr id="28" name="Скругленный прямоугольник 27"/>
          <p:cNvSpPr/>
          <p:nvPr/>
        </p:nvSpPr>
        <p:spPr>
          <a:xfrm>
            <a:off x="642911" y="1931082"/>
            <a:ext cx="3286148" cy="1285884"/>
          </a:xfrm>
          <a:prstGeom prst="roundRect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 typeface="Wingdings" pitchFamily="2" charset="2"/>
              <a:buChar char="ü"/>
              <a:defRPr/>
            </a:pP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cs typeface="Times New Roman" pitchFamily="18" charset="0"/>
              </a:rPr>
              <a:t>п</a:t>
            </a: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cs typeface="Times New Roman" pitchFamily="18" charset="0"/>
              </a:rPr>
              <a:t>омочь осознать необходимость получения новых знаний</a:t>
            </a:r>
            <a:endParaRPr lang="ru-RU" sz="2000" b="1" dirty="0" smtClean="0">
              <a:solidFill>
                <a:schemeClr val="tx2">
                  <a:lumMod val="75000"/>
                </a:schemeClr>
              </a:solidFill>
              <a:cs typeface="Times New Roman" pitchFamily="18" charset="0"/>
            </a:endParaRPr>
          </a:p>
        </p:txBody>
      </p:sp>
      <p:pic>
        <p:nvPicPr>
          <p:cNvPr id="2054" name="Picture 6" descr="C:\Users\люда\Desktop\Учитель года МАОУ СОШ № 2\picture834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flipH="1">
            <a:off x="-31" y="142852"/>
            <a:ext cx="2063996" cy="1357322"/>
          </a:xfrm>
          <a:prstGeom prst="rect">
            <a:avLst/>
          </a:prstGeom>
          <a:noFill/>
        </p:spPr>
      </p:pic>
      <p:sp>
        <p:nvSpPr>
          <p:cNvPr id="13" name="Скругленный прямоугольник 12"/>
          <p:cNvSpPr/>
          <p:nvPr/>
        </p:nvSpPr>
        <p:spPr>
          <a:xfrm>
            <a:off x="5868144" y="124042"/>
            <a:ext cx="3143240" cy="928694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i="1" dirty="0" smtClean="0">
                <a:ln w="1905"/>
                <a:solidFill>
                  <a:schemeClr val="tx2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Какая помощь нужна</a:t>
            </a:r>
            <a:r>
              <a:rPr lang="ru-RU" sz="2400" b="1" i="1" dirty="0" smtClean="0">
                <a:ln w="1905"/>
                <a:solidFill>
                  <a:schemeClr val="tx2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?</a:t>
            </a:r>
            <a:endParaRPr lang="ru-RU" sz="2400" b="1" dirty="0">
              <a:solidFill>
                <a:schemeClr val="tx2">
                  <a:lumMod val="75000"/>
                </a:schemeClr>
              </a:solidFill>
              <a:cs typeface="Times New Roman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4608512" y="6120680"/>
            <a:ext cx="4427984" cy="620688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cs typeface="Times New Roman" pitchFamily="18" charset="0"/>
              </a:rPr>
              <a:t>АКТИВНЫЕ ФОРМЫ ОБУЧЕНИЯ</a:t>
            </a:r>
            <a:endParaRPr lang="ru-RU" sz="2400" b="1" dirty="0">
              <a:solidFill>
                <a:schemeClr val="tx2">
                  <a:lumMod val="75000"/>
                </a:schemeClr>
              </a:solidFill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6" descr="C:\Users\люда\Desktop\Учитель года МАОУ СОШ № 2\picture834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-31" y="142852"/>
            <a:ext cx="2063996" cy="1357322"/>
          </a:xfrm>
          <a:prstGeom prst="rect">
            <a:avLst/>
          </a:prstGeom>
          <a:noFill/>
        </p:spPr>
      </p:pic>
      <p:sp>
        <p:nvSpPr>
          <p:cNvPr id="2" name="Скругленный прямоугольник 1"/>
          <p:cNvSpPr/>
          <p:nvPr/>
        </p:nvSpPr>
        <p:spPr>
          <a:xfrm>
            <a:off x="2051720" y="1196752"/>
            <a:ext cx="4824536" cy="864096"/>
          </a:xfrm>
          <a:prstGeom prst="roundRect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</a:rPr>
              <a:t>Приемы работы</a:t>
            </a:r>
            <a:endParaRPr lang="ru-RU" sz="24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5821248" y="116632"/>
            <a:ext cx="3143240" cy="928694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cs typeface="Times New Roman" pitchFamily="18" charset="0"/>
              </a:rPr>
              <a:t>Неустойчивые</a:t>
            </a:r>
            <a:endParaRPr lang="ru-RU" sz="2400" b="1" dirty="0">
              <a:solidFill>
                <a:schemeClr val="tx2">
                  <a:lumMod val="75000"/>
                </a:schemeClr>
              </a:solidFill>
              <a:cs typeface="Times New Roman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683568" y="2420888"/>
            <a:ext cx="7704856" cy="3528392"/>
          </a:xfrm>
          <a:prstGeom prst="roundRect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buFont typeface="Wingdings" pitchFamily="2" charset="2"/>
              <a:buChar char="ü"/>
              <a:defRPr/>
            </a:pP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cs typeface="Times New Roman" pitchFamily="18" charset="0"/>
              </a:rPr>
              <a:t>создание проблемных ситуаций</a:t>
            </a:r>
            <a:endParaRPr lang="ru-RU" sz="2000" b="1" dirty="0">
              <a:solidFill>
                <a:schemeClr val="tx2">
                  <a:lumMod val="75000"/>
                </a:schemeClr>
              </a:solidFill>
              <a:cs typeface="Times New Roman" pitchFamily="18" charset="0"/>
            </a:endParaRPr>
          </a:p>
          <a:p>
            <a:pPr>
              <a:buFont typeface="Wingdings" pitchFamily="2" charset="2"/>
              <a:buChar char="ü"/>
              <a:defRPr/>
            </a:pP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cs typeface="Times New Roman" pitchFamily="18" charset="0"/>
              </a:rPr>
              <a:t>использование </a:t>
            </a: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cs typeface="Times New Roman" pitchFamily="18" charset="0"/>
              </a:rPr>
              <a:t>исследовательского подхода</a:t>
            </a:r>
          </a:p>
          <a:p>
            <a:pPr>
              <a:buFont typeface="Wingdings" pitchFamily="2" charset="2"/>
              <a:buChar char="ü"/>
              <a:defRPr/>
            </a:pP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cs typeface="Times New Roman" pitchFamily="18" charset="0"/>
              </a:rPr>
              <a:t>связь </a:t>
            </a: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cs typeface="Times New Roman" pitchFamily="18" charset="0"/>
              </a:rPr>
              <a:t>учебной информации с жизненным опытом ученика</a:t>
            </a:r>
          </a:p>
          <a:p>
            <a:pPr>
              <a:buFont typeface="Wingdings" pitchFamily="2" charset="2"/>
              <a:buChar char="ü"/>
              <a:defRPr/>
            </a:pP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cs typeface="Times New Roman" pitchFamily="18" charset="0"/>
              </a:rPr>
              <a:t>организация </a:t>
            </a: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cs typeface="Times New Roman" pitchFamily="18" charset="0"/>
              </a:rPr>
              <a:t>сотрудничества</a:t>
            </a:r>
          </a:p>
          <a:p>
            <a:pPr>
              <a:buFont typeface="Wingdings" pitchFamily="2" charset="2"/>
              <a:buChar char="ü"/>
              <a:defRPr/>
            </a:pP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cs typeface="Times New Roman" pitchFamily="18" charset="0"/>
              </a:rPr>
              <a:t>позитивное </a:t>
            </a: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cs typeface="Times New Roman" pitchFamily="18" charset="0"/>
              </a:rPr>
              <a:t>эмоциональное подкрепление</a:t>
            </a:r>
          </a:p>
          <a:p>
            <a:pPr>
              <a:buFont typeface="Wingdings" pitchFamily="2" charset="2"/>
              <a:buChar char="ü"/>
              <a:defRPr/>
            </a:pP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cs typeface="Times New Roman" pitchFamily="18" charset="0"/>
              </a:rPr>
              <a:t>индивидуальная </a:t>
            </a: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cs typeface="Times New Roman" pitchFamily="18" charset="0"/>
              </a:rPr>
              <a:t>и групповая работа над проектами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179512" y="-27384"/>
            <a:ext cx="4896544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b="1" i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Тема: «Биологические ритмы </a:t>
            </a:r>
            <a:br>
              <a:rPr lang="ru-RU" sz="2200" b="1" i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sz="2200" b="1" i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и их влияние на работоспособность человека», 6 класс</a:t>
            </a:r>
            <a:endParaRPr lang="ru-RU" sz="2200" b="1" i="1" dirty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graphicFrame>
        <p:nvGraphicFramePr>
          <p:cNvPr id="14" name="Схема 13"/>
          <p:cNvGraphicFramePr/>
          <p:nvPr/>
        </p:nvGraphicFramePr>
        <p:xfrm>
          <a:off x="360040" y="5373216"/>
          <a:ext cx="8892480" cy="128873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80677" y="2348880"/>
            <a:ext cx="3095179" cy="28210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8" cstate="print"/>
          <a:srcRect t="3333"/>
          <a:stretch>
            <a:fillRect/>
          </a:stretch>
        </p:blipFill>
        <p:spPr bwMode="auto">
          <a:xfrm>
            <a:off x="3341121" y="3199322"/>
            <a:ext cx="5407345" cy="19578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Скругленный прямоугольник 11"/>
          <p:cNvSpPr/>
          <p:nvPr/>
        </p:nvSpPr>
        <p:spPr>
          <a:xfrm>
            <a:off x="4067944" y="2564904"/>
            <a:ext cx="4032448" cy="504056"/>
          </a:xfrm>
          <a:prstGeom prst="roundRect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C00000"/>
                </a:solidFill>
              </a:rPr>
              <a:t>Форма работы - индивидуальная</a:t>
            </a:r>
            <a:endParaRPr lang="ru-RU" sz="2000" b="1" dirty="0">
              <a:solidFill>
                <a:srgbClr val="C0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8244408" y="118374"/>
            <a:ext cx="8275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</a:rPr>
              <a:t>4.1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5868144" y="124042"/>
            <a:ext cx="3143240" cy="928694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cs typeface="Times New Roman" pitchFamily="18" charset="0"/>
              </a:rPr>
              <a:t>Неустойчивые</a:t>
            </a:r>
            <a:endParaRPr lang="ru-RU" sz="2400" b="1" dirty="0">
              <a:solidFill>
                <a:schemeClr val="tx2">
                  <a:lumMod val="75000"/>
                </a:schemeClr>
              </a:solidFill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23528" y="1340768"/>
            <a:ext cx="835292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  <a:t>Использование жизненных явлений, фактов, их анализ</a:t>
            </a:r>
            <a:b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  <a:t> с целью теоретического объяснения</a:t>
            </a:r>
            <a:endParaRPr lang="ru-RU" sz="2400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395536" y="404664"/>
            <a:ext cx="8136904" cy="864096"/>
          </a:xfrm>
          <a:prstGeom prst="roundRect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</a:rPr>
              <a:t>Типы слабоуспевающих</a:t>
            </a:r>
            <a:endParaRPr lang="ru-RU" sz="24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251520" y="1628801"/>
            <a:ext cx="2232248" cy="1224136"/>
          </a:xfrm>
          <a:prstGeom prst="roundRect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</a:rPr>
              <a:t>Слабые</a:t>
            </a:r>
          </a:p>
          <a:p>
            <a:pPr algn="ctr">
              <a:defRPr/>
            </a:pPr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</a:rPr>
              <a:t>«хочет, но не может»</a:t>
            </a:r>
            <a:endParaRPr lang="ru-RU" sz="20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203848" y="1628801"/>
            <a:ext cx="2376264" cy="1224136"/>
          </a:xfrm>
          <a:prstGeom prst="roundRect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</a:rPr>
              <a:t>Неустойчивые</a:t>
            </a:r>
          </a:p>
          <a:p>
            <a:pPr algn="ctr">
              <a:defRPr/>
            </a:pPr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</a:rPr>
              <a:t>«может, но не хочет»</a:t>
            </a:r>
            <a:endParaRPr lang="ru-RU" sz="20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6156176" y="1628801"/>
            <a:ext cx="2520280" cy="1224136"/>
          </a:xfrm>
          <a:prstGeom prst="roundRect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</a:rPr>
              <a:t>Сложные</a:t>
            </a:r>
          </a:p>
          <a:p>
            <a:pPr algn="ctr">
              <a:defRPr/>
            </a:pPr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</a:rPr>
              <a:t>«не может и не хочет»</a:t>
            </a:r>
            <a:endParaRPr lang="ru-RU" sz="20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323528" y="3356992"/>
            <a:ext cx="2232248" cy="3168352"/>
          </a:xfrm>
          <a:prstGeom prst="roundRect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</a:rPr>
              <a:t>Низкое качество мыслительной деятельности сочетается с положительным отношение к учению</a:t>
            </a:r>
            <a:endParaRPr lang="ru-RU" sz="20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0" name="Стрелка вниз 9"/>
          <p:cNvSpPr/>
          <p:nvPr/>
        </p:nvSpPr>
        <p:spPr>
          <a:xfrm>
            <a:off x="1187624" y="2852936"/>
            <a:ext cx="504056" cy="432048"/>
          </a:xfrm>
          <a:prstGeom prst="downArrow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3275856" y="3356992"/>
            <a:ext cx="2232248" cy="3168352"/>
          </a:xfrm>
          <a:prstGeom prst="roundRect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</a:rPr>
              <a:t>Высокое качество мыслительной деятельности сочетается с отрицательным отношением к учению</a:t>
            </a:r>
            <a:endParaRPr lang="ru-RU" sz="20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2" name="Стрелка вниз 11"/>
          <p:cNvSpPr/>
          <p:nvPr/>
        </p:nvSpPr>
        <p:spPr>
          <a:xfrm>
            <a:off x="4139952" y="2852936"/>
            <a:ext cx="504056" cy="432048"/>
          </a:xfrm>
          <a:prstGeom prst="downArrow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6300192" y="3356992"/>
            <a:ext cx="2232248" cy="3168352"/>
          </a:xfrm>
          <a:prstGeom prst="roundRect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</a:rPr>
              <a:t>Низкое качество мыслительной деятельности сочетается с </a:t>
            </a:r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</a:rPr>
              <a:t>отрицательным отношением </a:t>
            </a:r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</a:rPr>
              <a:t>к учению</a:t>
            </a:r>
            <a:endParaRPr lang="ru-RU" sz="20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4" name="Стрелка вниз 13"/>
          <p:cNvSpPr/>
          <p:nvPr/>
        </p:nvSpPr>
        <p:spPr>
          <a:xfrm>
            <a:off x="7164288" y="2852936"/>
            <a:ext cx="504056" cy="432048"/>
          </a:xfrm>
          <a:prstGeom prst="downArrow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5696" y="3933056"/>
            <a:ext cx="2735013" cy="14401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84168" y="4299818"/>
            <a:ext cx="1872208" cy="10733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Прямоугольник 7"/>
          <p:cNvSpPr/>
          <p:nvPr/>
        </p:nvSpPr>
        <p:spPr>
          <a:xfrm>
            <a:off x="1" y="260649"/>
            <a:ext cx="5929569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200" b="1" i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Тема: «Метрическая система мер», </a:t>
            </a:r>
            <a:br>
              <a:rPr lang="ru-RU" sz="2200" b="1" i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sz="2200" b="1" i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7 класс</a:t>
            </a:r>
            <a:endParaRPr lang="ru-RU" sz="2200" b="1" i="1" dirty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graphicFrame>
        <p:nvGraphicFramePr>
          <p:cNvPr id="14" name="Схема 13"/>
          <p:cNvGraphicFramePr/>
          <p:nvPr/>
        </p:nvGraphicFramePr>
        <p:xfrm>
          <a:off x="360040" y="5236611"/>
          <a:ext cx="8892480" cy="157676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07504" y="2499974"/>
            <a:ext cx="4478859" cy="16583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Скругленный прямоугольник 11"/>
          <p:cNvSpPr/>
          <p:nvPr/>
        </p:nvSpPr>
        <p:spPr>
          <a:xfrm>
            <a:off x="4932040" y="2060848"/>
            <a:ext cx="4067944" cy="648072"/>
          </a:xfrm>
          <a:prstGeom prst="roundRect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C00000"/>
                </a:solidFill>
              </a:rPr>
              <a:t>Форма работы – индивидуальная, парная, групповая</a:t>
            </a:r>
            <a:endParaRPr lang="ru-RU" sz="2000" b="1" dirty="0">
              <a:solidFill>
                <a:srgbClr val="C00000"/>
              </a:solidFill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5853740" y="2852935"/>
            <a:ext cx="2462676" cy="12961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6" name="TextBox 15"/>
          <p:cNvSpPr txBox="1"/>
          <p:nvPr/>
        </p:nvSpPr>
        <p:spPr>
          <a:xfrm>
            <a:off x="432048" y="2204865"/>
            <a:ext cx="42839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Добыча нефти в России</a:t>
            </a:r>
            <a:endParaRPr lang="ru-RU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1691680" y="3789040"/>
            <a:ext cx="39604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Восстановление логической цепочки</a:t>
            </a:r>
            <a:endParaRPr lang="ru-RU" b="1" dirty="0"/>
          </a:p>
        </p:txBody>
      </p:sp>
      <p:sp>
        <p:nvSpPr>
          <p:cNvPr id="18" name="TextBox 17"/>
          <p:cNvSpPr txBox="1"/>
          <p:nvPr/>
        </p:nvSpPr>
        <p:spPr>
          <a:xfrm>
            <a:off x="4860032" y="4067781"/>
            <a:ext cx="42839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Рефлексия собственной деятельности</a:t>
            </a:r>
            <a:endParaRPr lang="ru-RU" b="1" dirty="0"/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5796136" y="116632"/>
            <a:ext cx="3143240" cy="928694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cs typeface="Times New Roman" pitchFamily="18" charset="0"/>
              </a:rPr>
              <a:t>Неустойчивые</a:t>
            </a:r>
            <a:endParaRPr lang="ru-RU" sz="2400" b="1" dirty="0">
              <a:solidFill>
                <a:schemeClr val="tx2">
                  <a:lumMod val="75000"/>
                </a:schemeClr>
              </a:solidFill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51520" y="1340768"/>
            <a:ext cx="748883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  <a:t>Использование задач </a:t>
            </a:r>
            <a:r>
              <a:rPr lang="ru-RU" sz="2400" b="1" dirty="0" err="1" smtClean="0">
                <a:solidFill>
                  <a:schemeClr val="tx2">
                    <a:lumMod val="75000"/>
                  </a:schemeClr>
                </a:solidFill>
              </a:rPr>
              <a:t>межпредметного</a:t>
            </a: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  <a:t>, прикладного, профессионального типа</a:t>
            </a:r>
            <a:endParaRPr lang="ru-RU" sz="2400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82591" y="188641"/>
            <a:ext cx="5929569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200" b="1" i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Тема: «Площади фигур», 5, 6, 9 класс</a:t>
            </a:r>
            <a:endParaRPr lang="ru-RU" sz="2200" b="1" i="1" dirty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graphicFrame>
        <p:nvGraphicFramePr>
          <p:cNvPr id="14" name="Схема 13"/>
          <p:cNvGraphicFramePr/>
          <p:nvPr/>
        </p:nvGraphicFramePr>
        <p:xfrm>
          <a:off x="360040" y="5236611"/>
          <a:ext cx="8892480" cy="157676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2" name="Скругленный прямоугольник 11"/>
          <p:cNvSpPr/>
          <p:nvPr/>
        </p:nvSpPr>
        <p:spPr>
          <a:xfrm>
            <a:off x="5796136" y="1844824"/>
            <a:ext cx="2880320" cy="864096"/>
          </a:xfrm>
          <a:prstGeom prst="roundRect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C00000"/>
                </a:solidFill>
              </a:rPr>
              <a:t>Форма работы – индивидуальная</a:t>
            </a:r>
            <a:endParaRPr lang="ru-RU" sz="2000" b="1" dirty="0">
              <a:solidFill>
                <a:srgbClr val="C00000"/>
              </a:solidFill>
            </a:endParaRPr>
          </a:p>
        </p:txBody>
      </p:sp>
      <p:pic>
        <p:nvPicPr>
          <p:cNvPr id="1028" name="Picture 4" descr="https://image.jimcdn.com/app/cms/image/transf/none/path/sf591164f51d373c1/image/i0bd53ed50d5811b1/version/1476502075/image.png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6621" t="2077" r="43274" b="2386"/>
          <a:stretch>
            <a:fillRect/>
          </a:stretch>
        </p:blipFill>
        <p:spPr bwMode="auto">
          <a:xfrm>
            <a:off x="2771800" y="3853398"/>
            <a:ext cx="864096" cy="1169071"/>
          </a:xfrm>
          <a:prstGeom prst="rect">
            <a:avLst/>
          </a:prstGeom>
          <a:noFill/>
        </p:spPr>
      </p:pic>
      <p:pic>
        <p:nvPicPr>
          <p:cNvPr id="1030" name="Picture 6" descr="http://borisova.ucoz.com/_si/0/69254889.jpg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D"/>
              </a:clrFrom>
              <a:clrTo>
                <a:srgbClr val="FFFFFD">
                  <a:alpha val="0"/>
                </a:srgbClr>
              </a:clrTo>
            </a:clrChange>
          </a:blip>
          <a:srcRect l="2423" t="3874" r="59676" b="51569"/>
          <a:stretch>
            <a:fillRect/>
          </a:stretch>
        </p:blipFill>
        <p:spPr bwMode="auto">
          <a:xfrm>
            <a:off x="216024" y="3802569"/>
            <a:ext cx="1907704" cy="1125057"/>
          </a:xfrm>
          <a:prstGeom prst="rect">
            <a:avLst/>
          </a:prstGeom>
          <a:noFill/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62518"/>
          <a:stretch>
            <a:fillRect/>
          </a:stretch>
        </p:blipFill>
        <p:spPr bwMode="auto">
          <a:xfrm>
            <a:off x="5076056" y="3401675"/>
            <a:ext cx="3384376" cy="819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2" name="Picture 8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53587"/>
          <a:stretch>
            <a:fillRect/>
          </a:stretch>
        </p:blipFill>
        <p:spPr bwMode="auto">
          <a:xfrm>
            <a:off x="5148064" y="4221088"/>
            <a:ext cx="3312368" cy="9930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</p:pic>
      <p:sp>
        <p:nvSpPr>
          <p:cNvPr id="33" name="TextBox 32"/>
          <p:cNvSpPr txBox="1"/>
          <p:nvPr/>
        </p:nvSpPr>
        <p:spPr>
          <a:xfrm>
            <a:off x="4716016" y="3059668"/>
            <a:ext cx="43924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Восстановление фигуры по ее проекциям</a:t>
            </a:r>
            <a:endParaRPr lang="ru-RU" b="1" dirty="0"/>
          </a:p>
        </p:txBody>
      </p:sp>
      <p:sp>
        <p:nvSpPr>
          <p:cNvPr id="34" name="TextBox 33"/>
          <p:cNvSpPr txBox="1"/>
          <p:nvPr/>
        </p:nvSpPr>
        <p:spPr>
          <a:xfrm>
            <a:off x="4751512" y="2780928"/>
            <a:ext cx="43924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Задачи на смекалку</a:t>
            </a:r>
            <a:endParaRPr lang="ru-RU" b="1" dirty="0"/>
          </a:p>
        </p:txBody>
      </p:sp>
      <p:sp>
        <p:nvSpPr>
          <p:cNvPr id="35" name="TextBox 34"/>
          <p:cNvSpPr txBox="1"/>
          <p:nvPr/>
        </p:nvSpPr>
        <p:spPr>
          <a:xfrm>
            <a:off x="539552" y="1916832"/>
            <a:ext cx="36724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Развитие творческого потенциала</a:t>
            </a:r>
            <a:endParaRPr lang="ru-RU" b="1" dirty="0"/>
          </a:p>
        </p:txBody>
      </p:sp>
      <p:sp>
        <p:nvSpPr>
          <p:cNvPr id="36" name="TextBox 35"/>
          <p:cNvSpPr txBox="1"/>
          <p:nvPr/>
        </p:nvSpPr>
        <p:spPr>
          <a:xfrm>
            <a:off x="323528" y="2214157"/>
            <a:ext cx="478802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ru-RU" b="1" dirty="0" smtClean="0"/>
              <a:t>Построить собственную композицию из геометрических фигур</a:t>
            </a:r>
          </a:p>
          <a:p>
            <a:pPr marL="342900" indent="-342900">
              <a:buAutoNum type="arabicPeriod"/>
            </a:pPr>
            <a:r>
              <a:rPr lang="ru-RU" b="1" dirty="0" smtClean="0"/>
              <a:t>По заданным условиям рассчитать ее площадь</a:t>
            </a:r>
          </a:p>
          <a:p>
            <a:pPr marL="342900" indent="-342900">
              <a:buAutoNum type="arabicPeriod"/>
            </a:pPr>
            <a:r>
              <a:rPr lang="ru-RU" b="1" dirty="0" smtClean="0"/>
              <a:t>Сделать выводы о применении  формул площадей в повседневной жизни</a:t>
            </a:r>
            <a:endParaRPr lang="ru-RU" b="1" dirty="0"/>
          </a:p>
        </p:txBody>
      </p:sp>
      <p:grpSp>
        <p:nvGrpSpPr>
          <p:cNvPr id="37" name="Группа 36"/>
          <p:cNvGrpSpPr/>
          <p:nvPr/>
        </p:nvGrpSpPr>
        <p:grpSpPr>
          <a:xfrm>
            <a:off x="2123728" y="4086365"/>
            <a:ext cx="576064" cy="792088"/>
            <a:chOff x="3266406" y="2084428"/>
            <a:chExt cx="3050552" cy="4512924"/>
          </a:xfrm>
        </p:grpSpPr>
        <p:sp>
          <p:nvSpPr>
            <p:cNvPr id="38" name="Трапеция 37"/>
            <p:cNvSpPr/>
            <p:nvPr/>
          </p:nvSpPr>
          <p:spPr>
            <a:xfrm rot="10800000">
              <a:off x="3419872" y="5229200"/>
              <a:ext cx="2808312" cy="1368152"/>
            </a:xfrm>
            <a:prstGeom prst="trapezoid">
              <a:avLst/>
            </a:prstGeom>
            <a:solidFill>
              <a:srgbClr val="0070C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9" name="Прямоугольник 38"/>
            <p:cNvSpPr/>
            <p:nvPr/>
          </p:nvSpPr>
          <p:spPr>
            <a:xfrm>
              <a:off x="4716016" y="3573016"/>
              <a:ext cx="144016" cy="1656184"/>
            </a:xfrm>
            <a:prstGeom prst="rect">
              <a:avLst/>
            </a:prstGeom>
            <a:solidFill>
              <a:srgbClr val="92D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0" name="Прямоугольный треугольник 39"/>
            <p:cNvSpPr/>
            <p:nvPr/>
          </p:nvSpPr>
          <p:spPr>
            <a:xfrm rot="6186512">
              <a:off x="4777854" y="2539481"/>
              <a:ext cx="1296144" cy="1008112"/>
            </a:xfrm>
            <a:prstGeom prst="rtTriangle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1" name="Прямоугольный треугольник 40"/>
            <p:cNvSpPr/>
            <p:nvPr/>
          </p:nvSpPr>
          <p:spPr>
            <a:xfrm rot="2734867">
              <a:off x="4017451" y="2228444"/>
              <a:ext cx="1296144" cy="1008112"/>
            </a:xfrm>
            <a:prstGeom prst="rtTriangle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2" name="Прямоугольный треугольник 41"/>
            <p:cNvSpPr>
              <a:spLocks/>
            </p:cNvSpPr>
            <p:nvPr/>
          </p:nvSpPr>
          <p:spPr>
            <a:xfrm rot="19920000">
              <a:off x="5020814" y="3183749"/>
              <a:ext cx="1296144" cy="1008112"/>
            </a:xfrm>
            <a:prstGeom prst="rtTriangle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3" name="Прямоугольный треугольник 42"/>
            <p:cNvSpPr/>
            <p:nvPr/>
          </p:nvSpPr>
          <p:spPr>
            <a:xfrm rot="20077855">
              <a:off x="3266406" y="2865970"/>
              <a:ext cx="1296144" cy="1008112"/>
            </a:xfrm>
            <a:prstGeom prst="rtTriangle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4" name="Диагональная полоса 43"/>
            <p:cNvSpPr/>
            <p:nvPr/>
          </p:nvSpPr>
          <p:spPr>
            <a:xfrm>
              <a:off x="4860032" y="4509120"/>
              <a:ext cx="1296144" cy="360040"/>
            </a:xfrm>
            <a:prstGeom prst="diagStripe">
              <a:avLst/>
            </a:prstGeom>
            <a:solidFill>
              <a:srgbClr val="00B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  <p:sp>
          <p:nvSpPr>
            <p:cNvPr id="45" name="Диагональная полоса 44"/>
            <p:cNvSpPr/>
            <p:nvPr/>
          </p:nvSpPr>
          <p:spPr>
            <a:xfrm flipH="1">
              <a:off x="3419872" y="4653136"/>
              <a:ext cx="1296144" cy="360040"/>
            </a:xfrm>
            <a:prstGeom prst="diagStripe">
              <a:avLst/>
            </a:prstGeom>
            <a:solidFill>
              <a:srgbClr val="00B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</p:grpSp>
      <p:sp>
        <p:nvSpPr>
          <p:cNvPr id="25" name="Скругленный прямоугольник 24"/>
          <p:cNvSpPr/>
          <p:nvPr/>
        </p:nvSpPr>
        <p:spPr>
          <a:xfrm>
            <a:off x="5796136" y="116632"/>
            <a:ext cx="3143240" cy="928694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cs typeface="Times New Roman" pitchFamily="18" charset="0"/>
              </a:rPr>
              <a:t>Неустойчивые</a:t>
            </a:r>
            <a:endParaRPr lang="ru-RU" sz="2400" b="1" dirty="0">
              <a:solidFill>
                <a:schemeClr val="tx2">
                  <a:lumMod val="75000"/>
                </a:schemeClr>
              </a:solidFill>
              <a:cs typeface="Times New Roman" pitchFamily="18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51520" y="1196752"/>
            <a:ext cx="88924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  <a:t>Организация практической работы с элементами исследования</a:t>
            </a:r>
            <a:endParaRPr lang="ru-RU" sz="2400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188641"/>
            <a:ext cx="5436096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b="1" i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Тема: </a:t>
            </a:r>
            <a:r>
              <a:rPr lang="ru-RU" sz="2200" b="1" i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«Сложение чисел с разными знаками», 6 </a:t>
            </a:r>
            <a:r>
              <a:rPr lang="ru-RU" sz="2200" b="1" i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класс</a:t>
            </a:r>
            <a:endParaRPr lang="ru-RU" sz="2200" b="1" i="1" dirty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251520" y="2420889"/>
            <a:ext cx="8424936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/>
            <a:r>
              <a:rPr lang="ru-RU" sz="2400" b="1" dirty="0" smtClean="0"/>
              <a:t>     Индийский математик </a:t>
            </a:r>
            <a:r>
              <a:rPr lang="ru-RU" sz="2400" b="1" dirty="0" err="1" smtClean="0"/>
              <a:t>Брамагупта</a:t>
            </a:r>
            <a:r>
              <a:rPr lang="ru-RU" sz="2400" b="1" dirty="0" smtClean="0"/>
              <a:t>, живший в 7 веке, пользовался отрицательными числами. Положительные числа представлял как «имущества», отрицательные числа  - как «долги».</a:t>
            </a:r>
          </a:p>
          <a:p>
            <a:pPr marL="342900" indent="-342900" algn="ctr"/>
            <a:r>
              <a:rPr lang="ru-RU" sz="2400" b="1" dirty="0" smtClean="0">
                <a:solidFill>
                  <a:srgbClr val="C00000"/>
                </a:solidFill>
              </a:rPr>
              <a:t>ПРАВИЛО: «сумма двух имуществ - имущество»</a:t>
            </a:r>
          </a:p>
          <a:p>
            <a:pPr marL="342900" indent="-342900" algn="ctr"/>
            <a:r>
              <a:rPr lang="ru-RU" sz="2400" b="1" dirty="0" smtClean="0">
                <a:solidFill>
                  <a:srgbClr val="C00000"/>
                </a:solidFill>
              </a:rPr>
              <a:t>(+</a:t>
            </a:r>
            <a:r>
              <a:rPr lang="ru-RU" sz="2400" b="1" dirty="0" err="1" smtClean="0">
                <a:solidFill>
                  <a:srgbClr val="C00000"/>
                </a:solidFill>
              </a:rPr>
              <a:t>х</a:t>
            </a:r>
            <a:r>
              <a:rPr lang="ru-RU" sz="2400" b="1" dirty="0" smtClean="0">
                <a:solidFill>
                  <a:srgbClr val="C00000"/>
                </a:solidFill>
              </a:rPr>
              <a:t>)+(+</a:t>
            </a:r>
            <a:r>
              <a:rPr lang="ru-RU" sz="2400" b="1" dirty="0" err="1" smtClean="0">
                <a:solidFill>
                  <a:srgbClr val="C00000"/>
                </a:solidFill>
              </a:rPr>
              <a:t>х</a:t>
            </a:r>
            <a:r>
              <a:rPr lang="ru-RU" sz="2400" b="1" dirty="0" smtClean="0">
                <a:solidFill>
                  <a:srgbClr val="C00000"/>
                </a:solidFill>
              </a:rPr>
              <a:t>)=(+</a:t>
            </a:r>
            <a:r>
              <a:rPr lang="ru-RU" sz="2400" b="1" dirty="0" err="1" smtClean="0">
                <a:solidFill>
                  <a:srgbClr val="C00000"/>
                </a:solidFill>
              </a:rPr>
              <a:t>х</a:t>
            </a:r>
            <a:r>
              <a:rPr lang="ru-RU" sz="2400" b="1" dirty="0" smtClean="0">
                <a:solidFill>
                  <a:srgbClr val="C00000"/>
                </a:solidFill>
              </a:rPr>
              <a:t>)</a:t>
            </a:r>
          </a:p>
          <a:p>
            <a:pPr marL="342900" indent="-342900" algn="ctr"/>
            <a:r>
              <a:rPr lang="ru-RU" sz="2400" b="1" dirty="0" smtClean="0">
                <a:solidFill>
                  <a:srgbClr val="C00000"/>
                </a:solidFill>
              </a:rPr>
              <a:t>«сумма двух долгов – есть долг»</a:t>
            </a:r>
          </a:p>
          <a:p>
            <a:pPr marL="342900" indent="-342900" algn="ctr"/>
            <a:r>
              <a:rPr lang="ru-RU" sz="2400" b="1" dirty="0" smtClean="0">
                <a:solidFill>
                  <a:srgbClr val="C00000"/>
                </a:solidFill>
              </a:rPr>
              <a:t>(-</a:t>
            </a:r>
            <a:r>
              <a:rPr lang="ru-RU" sz="2400" b="1" dirty="0" err="1" smtClean="0">
                <a:solidFill>
                  <a:srgbClr val="C00000"/>
                </a:solidFill>
              </a:rPr>
              <a:t>х</a:t>
            </a:r>
            <a:r>
              <a:rPr lang="ru-RU" sz="2400" b="1" dirty="0" smtClean="0">
                <a:solidFill>
                  <a:srgbClr val="C00000"/>
                </a:solidFill>
              </a:rPr>
              <a:t>)+(-</a:t>
            </a:r>
            <a:r>
              <a:rPr lang="ru-RU" sz="2400" b="1" dirty="0" err="1" smtClean="0">
                <a:solidFill>
                  <a:srgbClr val="C00000"/>
                </a:solidFill>
              </a:rPr>
              <a:t>х</a:t>
            </a:r>
            <a:r>
              <a:rPr lang="ru-RU" sz="2400" b="1" dirty="0" smtClean="0">
                <a:solidFill>
                  <a:srgbClr val="C00000"/>
                </a:solidFill>
              </a:rPr>
              <a:t>)=(-</a:t>
            </a:r>
            <a:r>
              <a:rPr lang="ru-RU" sz="2400" b="1" dirty="0" err="1" smtClean="0">
                <a:solidFill>
                  <a:srgbClr val="C00000"/>
                </a:solidFill>
              </a:rPr>
              <a:t>х</a:t>
            </a:r>
            <a:r>
              <a:rPr lang="ru-RU" sz="2400" b="1" dirty="0" smtClean="0">
                <a:solidFill>
                  <a:srgbClr val="C00000"/>
                </a:solidFill>
              </a:rPr>
              <a:t>)</a:t>
            </a:r>
            <a:endParaRPr lang="ru-RU" sz="2400" b="1" dirty="0" smtClean="0">
              <a:solidFill>
                <a:srgbClr val="C00000"/>
              </a:solidFill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5796136" y="116632"/>
            <a:ext cx="3143240" cy="928694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cs typeface="Times New Roman" pitchFamily="18" charset="0"/>
              </a:rPr>
              <a:t>Неустойчивые</a:t>
            </a:r>
            <a:endParaRPr lang="ru-RU" sz="2400" b="1" dirty="0">
              <a:solidFill>
                <a:schemeClr val="tx2">
                  <a:lumMod val="75000"/>
                </a:schemeClr>
              </a:solidFill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23528" y="1340768"/>
            <a:ext cx="86409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  <a:t>Использование исторического или занимательного материала</a:t>
            </a:r>
            <a:endParaRPr lang="ru-RU" sz="2400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115616" y="1484784"/>
            <a:ext cx="692948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  <a:cs typeface="Times New Roman" pitchFamily="18" charset="0"/>
              </a:rPr>
              <a:t>Сложные</a:t>
            </a:r>
            <a:endParaRPr lang="ru-RU" sz="3600" b="1" dirty="0" smtClean="0">
              <a:solidFill>
                <a:srgbClr val="C00000"/>
              </a:solidFill>
              <a:cs typeface="Times New Roman" pitchFamily="18" charset="0"/>
            </a:endParaRPr>
          </a:p>
        </p:txBody>
      </p:sp>
      <p:pic>
        <p:nvPicPr>
          <p:cNvPr id="2054" name="Picture 6" descr="C:\Users\люда\Desktop\Учитель года МАОУ СОШ № 2\picture834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-31" y="142852"/>
            <a:ext cx="2063996" cy="1357322"/>
          </a:xfrm>
          <a:prstGeom prst="rect">
            <a:avLst/>
          </a:prstGeom>
          <a:noFill/>
        </p:spPr>
      </p:pic>
      <p:sp>
        <p:nvSpPr>
          <p:cNvPr id="13" name="Скругленный прямоугольник 12"/>
          <p:cNvSpPr/>
          <p:nvPr/>
        </p:nvSpPr>
        <p:spPr>
          <a:xfrm>
            <a:off x="5868144" y="124042"/>
            <a:ext cx="3143240" cy="928694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i="1" dirty="0" smtClean="0">
                <a:ln w="1905"/>
                <a:solidFill>
                  <a:schemeClr val="tx2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Какая помощь нужна</a:t>
            </a:r>
            <a:r>
              <a:rPr lang="ru-RU" sz="2400" b="1" i="1" dirty="0" smtClean="0">
                <a:ln w="1905"/>
                <a:solidFill>
                  <a:schemeClr val="tx2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?</a:t>
            </a:r>
            <a:endParaRPr lang="ru-RU" sz="2400" b="1" dirty="0">
              <a:solidFill>
                <a:schemeClr val="tx2">
                  <a:lumMod val="75000"/>
                </a:schemeClr>
              </a:solidFill>
              <a:cs typeface="Times New Roman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179512" y="4725144"/>
            <a:ext cx="8712968" cy="620688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cs typeface="Times New Roman" pitchFamily="18" charset="0"/>
              </a:rPr>
              <a:t>Переход на другую программу обучения</a:t>
            </a:r>
            <a:endParaRPr lang="ru-RU" sz="2400" b="1" dirty="0">
              <a:solidFill>
                <a:schemeClr val="tx2">
                  <a:lumMod val="75000"/>
                </a:schemeClr>
              </a:solidFill>
              <a:cs typeface="Times New Roman" pitchFamily="18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1979712" y="2780928"/>
            <a:ext cx="4824536" cy="864096"/>
          </a:xfrm>
          <a:prstGeom prst="roundRect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  <a:t>Снижение влияния низкой успеваемости на самооценку</a:t>
            </a:r>
            <a:endParaRPr lang="ru-RU" sz="2400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763688" y="404664"/>
            <a:ext cx="37444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  <a:cs typeface="Times New Roman" pitchFamily="18" charset="0"/>
              </a:rPr>
              <a:t>Сложные</a:t>
            </a:r>
            <a:endParaRPr lang="ru-RU" sz="3600" b="1" dirty="0" smtClean="0">
              <a:solidFill>
                <a:srgbClr val="C00000"/>
              </a:solidFill>
              <a:cs typeface="Times New Roman" pitchFamily="18" charset="0"/>
            </a:endParaRPr>
          </a:p>
        </p:txBody>
      </p:sp>
      <p:pic>
        <p:nvPicPr>
          <p:cNvPr id="2054" name="Picture 6" descr="C:\Users\люда\Desktop\Учитель года МАОУ СОШ № 2\picture834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-31" y="142852"/>
            <a:ext cx="2063996" cy="1357322"/>
          </a:xfrm>
          <a:prstGeom prst="rect">
            <a:avLst/>
          </a:prstGeom>
          <a:noFill/>
        </p:spPr>
      </p:pic>
      <p:sp>
        <p:nvSpPr>
          <p:cNvPr id="13" name="Скругленный прямоугольник 12"/>
          <p:cNvSpPr/>
          <p:nvPr/>
        </p:nvSpPr>
        <p:spPr>
          <a:xfrm>
            <a:off x="5868144" y="124042"/>
            <a:ext cx="3143240" cy="928694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i="1" dirty="0" smtClean="0">
                <a:ln w="1905"/>
                <a:solidFill>
                  <a:schemeClr val="tx2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Какая помощь нужна</a:t>
            </a:r>
            <a:r>
              <a:rPr lang="ru-RU" sz="2400" b="1" i="1" dirty="0" smtClean="0">
                <a:ln w="1905"/>
                <a:solidFill>
                  <a:schemeClr val="tx2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?</a:t>
            </a:r>
            <a:endParaRPr lang="ru-RU" sz="2400" b="1" dirty="0">
              <a:solidFill>
                <a:schemeClr val="tx2">
                  <a:lumMod val="75000"/>
                </a:schemeClr>
              </a:solidFill>
              <a:cs typeface="Times New Roman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539552" y="2996952"/>
            <a:ext cx="8280920" cy="2808312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marL="457200" indent="-457200">
              <a:buAutoNum type="arabicPeriod"/>
              <a:defRPr/>
            </a:pP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cs typeface="Times New Roman" pitchFamily="18" charset="0"/>
              </a:rPr>
              <a:t>Создать атмосферу доброжелательности при опросе, снизить темп опроса</a:t>
            </a:r>
          </a:p>
          <a:p>
            <a:pPr marL="457200" indent="-457200">
              <a:buAutoNum type="arabicPeriod"/>
              <a:defRPr/>
            </a:pP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cs typeface="Times New Roman" pitchFamily="18" charset="0"/>
              </a:rPr>
              <a:t>Предложить примерный план ответа</a:t>
            </a:r>
          </a:p>
          <a:p>
            <a:pPr marL="457200" indent="-457200">
              <a:buAutoNum type="arabicPeriod"/>
              <a:defRPr/>
            </a:pP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cs typeface="Times New Roman" pitchFamily="18" charset="0"/>
              </a:rPr>
              <a:t>Разрешить пользоваться наглядными пособиями</a:t>
            </a:r>
          </a:p>
          <a:p>
            <a:pPr marL="457200" indent="-457200">
              <a:buAutoNum type="arabicPeriod"/>
              <a:defRPr/>
            </a:pP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cs typeface="Times New Roman" pitchFamily="18" charset="0"/>
              </a:rPr>
              <a:t>Стимулировать оценкой, похвалой</a:t>
            </a:r>
            <a:endParaRPr lang="ru-RU" sz="2400" b="1" dirty="0">
              <a:solidFill>
                <a:schemeClr val="tx2">
                  <a:lumMod val="75000"/>
                </a:schemeClr>
              </a:solidFill>
              <a:cs typeface="Times New Roman" pitchFamily="18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755576" y="1628800"/>
            <a:ext cx="7776864" cy="864096"/>
          </a:xfrm>
          <a:prstGeom prst="roundRect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  <a:t>В процессе контроля за подготовленностью учащихся</a:t>
            </a:r>
            <a:endParaRPr lang="ru-RU" sz="2400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763688" y="404664"/>
            <a:ext cx="37444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  <a:cs typeface="Times New Roman" pitchFamily="18" charset="0"/>
              </a:rPr>
              <a:t>Сложные</a:t>
            </a:r>
            <a:endParaRPr lang="ru-RU" sz="3600" b="1" dirty="0" smtClean="0">
              <a:solidFill>
                <a:srgbClr val="C00000"/>
              </a:solidFill>
              <a:cs typeface="Times New Roman" pitchFamily="18" charset="0"/>
            </a:endParaRPr>
          </a:p>
        </p:txBody>
      </p:sp>
      <p:pic>
        <p:nvPicPr>
          <p:cNvPr id="2054" name="Picture 6" descr="C:\Users\люда\Desktop\Учитель года МАОУ СОШ № 2\picture834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-31" y="142852"/>
            <a:ext cx="2063996" cy="1357322"/>
          </a:xfrm>
          <a:prstGeom prst="rect">
            <a:avLst/>
          </a:prstGeom>
          <a:noFill/>
        </p:spPr>
      </p:pic>
      <p:sp>
        <p:nvSpPr>
          <p:cNvPr id="13" name="Скругленный прямоугольник 12"/>
          <p:cNvSpPr/>
          <p:nvPr/>
        </p:nvSpPr>
        <p:spPr>
          <a:xfrm>
            <a:off x="5868144" y="124042"/>
            <a:ext cx="3143240" cy="928694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i="1" dirty="0" smtClean="0">
                <a:ln w="1905"/>
                <a:solidFill>
                  <a:schemeClr val="tx2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Какая помощь нужна</a:t>
            </a:r>
            <a:r>
              <a:rPr lang="ru-RU" sz="2400" b="1" i="1" dirty="0" smtClean="0">
                <a:ln w="1905"/>
                <a:solidFill>
                  <a:schemeClr val="tx2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?</a:t>
            </a:r>
            <a:endParaRPr lang="ru-RU" sz="2400" b="1" dirty="0">
              <a:solidFill>
                <a:schemeClr val="tx2">
                  <a:lumMod val="75000"/>
                </a:schemeClr>
              </a:solidFill>
              <a:cs typeface="Times New Roman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539552" y="2996952"/>
            <a:ext cx="8352928" cy="324036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marL="457200" indent="-457200">
              <a:buAutoNum type="arabicPeriod"/>
              <a:defRPr/>
            </a:pP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cs typeface="Times New Roman" pitchFamily="18" charset="0"/>
              </a:rPr>
              <a:t>Поддерживать интерес при усвоении темы</a:t>
            </a:r>
          </a:p>
          <a:p>
            <a:pPr marL="457200" indent="-457200">
              <a:buAutoNum type="arabicPeriod"/>
              <a:defRPr/>
            </a:pP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cs typeface="Times New Roman" pitchFamily="18" charset="0"/>
              </a:rPr>
              <a:t>Чаще обращаться с вопросами, выясняя степень понимания учебного материала</a:t>
            </a:r>
          </a:p>
          <a:p>
            <a:pPr marL="457200" indent="-457200">
              <a:buAutoNum type="arabicPeriod"/>
              <a:defRPr/>
            </a:pP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cs typeface="Times New Roman" pitchFamily="18" charset="0"/>
              </a:rPr>
              <a:t>Привлекат</a:t>
            </a: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cs typeface="Times New Roman" pitchFamily="18" charset="0"/>
              </a:rPr>
              <a:t>ь к высказыванию предложений при проблемном обучении</a:t>
            </a:r>
          </a:p>
          <a:p>
            <a:pPr marL="457200" indent="-457200">
              <a:buAutoNum type="arabicPeriod"/>
              <a:defRPr/>
            </a:pP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cs typeface="Times New Roman" pitchFamily="18" charset="0"/>
              </a:rPr>
              <a:t>Использовать различные формы выделения наиболее важного материала</a:t>
            </a:r>
          </a:p>
          <a:p>
            <a:pPr marL="457200" indent="-457200">
              <a:buAutoNum type="arabicPeriod"/>
              <a:defRPr/>
            </a:pP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cs typeface="Times New Roman" pitchFamily="18" charset="0"/>
              </a:rPr>
              <a:t>Привлекать в качестве помощников при подготовке опытов, приборов</a:t>
            </a:r>
            <a:endParaRPr lang="ru-RU" sz="2400" b="1" dirty="0">
              <a:solidFill>
                <a:schemeClr val="tx2">
                  <a:lumMod val="75000"/>
                </a:schemeClr>
              </a:solidFill>
              <a:cs typeface="Times New Roman" pitchFamily="18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755576" y="1628800"/>
            <a:ext cx="7776864" cy="864096"/>
          </a:xfrm>
          <a:prstGeom prst="roundRect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  <a:t>При изложении нового материала</a:t>
            </a:r>
            <a:endParaRPr lang="ru-RU" sz="2400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763688" y="404664"/>
            <a:ext cx="37444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  <a:cs typeface="Times New Roman" pitchFamily="18" charset="0"/>
              </a:rPr>
              <a:t>Сложные</a:t>
            </a:r>
            <a:endParaRPr lang="ru-RU" sz="3600" b="1" dirty="0" smtClean="0">
              <a:solidFill>
                <a:srgbClr val="C00000"/>
              </a:solidFill>
              <a:cs typeface="Times New Roman" pitchFamily="18" charset="0"/>
            </a:endParaRPr>
          </a:p>
        </p:txBody>
      </p:sp>
      <p:pic>
        <p:nvPicPr>
          <p:cNvPr id="2054" name="Picture 6" descr="C:\Users\люда\Desktop\Учитель года МАОУ СОШ № 2\picture834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-31" y="142852"/>
            <a:ext cx="2063996" cy="1357322"/>
          </a:xfrm>
          <a:prstGeom prst="rect">
            <a:avLst/>
          </a:prstGeom>
          <a:noFill/>
        </p:spPr>
      </p:pic>
      <p:sp>
        <p:nvSpPr>
          <p:cNvPr id="13" name="Скругленный прямоугольник 12"/>
          <p:cNvSpPr/>
          <p:nvPr/>
        </p:nvSpPr>
        <p:spPr>
          <a:xfrm>
            <a:off x="5868144" y="124042"/>
            <a:ext cx="3143240" cy="928694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i="1" dirty="0" smtClean="0">
                <a:ln w="1905"/>
                <a:solidFill>
                  <a:schemeClr val="tx2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Какая помощь нужна</a:t>
            </a:r>
            <a:r>
              <a:rPr lang="ru-RU" sz="2400" b="1" i="1" dirty="0" smtClean="0">
                <a:ln w="1905"/>
                <a:solidFill>
                  <a:schemeClr val="tx2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?</a:t>
            </a:r>
            <a:endParaRPr lang="ru-RU" sz="2400" b="1" dirty="0">
              <a:solidFill>
                <a:schemeClr val="tx2">
                  <a:lumMod val="75000"/>
                </a:schemeClr>
              </a:solidFill>
              <a:cs typeface="Times New Roman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539552" y="2996952"/>
            <a:ext cx="8280920" cy="2952328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marL="457200" indent="-457200">
              <a:buAutoNum type="arabicPeriod"/>
              <a:defRPr/>
            </a:pP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cs typeface="Times New Roman" pitchFamily="18" charset="0"/>
              </a:rPr>
              <a:t>Разбивка заданий на дозы, этапы</a:t>
            </a:r>
          </a:p>
          <a:p>
            <a:pPr marL="457200" indent="-457200">
              <a:buAutoNum type="arabicPeriod"/>
              <a:defRPr/>
            </a:pP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cs typeface="Times New Roman" pitchFamily="18" charset="0"/>
              </a:rPr>
              <a:t>Ссылки на аналогичные задания</a:t>
            </a:r>
          </a:p>
          <a:p>
            <a:pPr marL="457200" indent="-457200">
              <a:buAutoNum type="arabicPeriod"/>
              <a:defRPr/>
            </a:pP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cs typeface="Times New Roman" pitchFamily="18" charset="0"/>
              </a:rPr>
              <a:t>Напоминание приема и способа выполнения задания</a:t>
            </a:r>
          </a:p>
          <a:p>
            <a:pPr marL="457200" indent="-457200">
              <a:buAutoNum type="arabicPeriod"/>
              <a:defRPr/>
            </a:pP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cs typeface="Times New Roman" pitchFamily="18" charset="0"/>
              </a:rPr>
              <a:t>Ссылка на правила и свойства</a:t>
            </a:r>
          </a:p>
          <a:p>
            <a:pPr marL="457200" indent="-457200">
              <a:buAutoNum type="arabicPeriod"/>
              <a:defRPr/>
            </a:pP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cs typeface="Times New Roman" pitchFamily="18" charset="0"/>
              </a:rPr>
              <a:t>Инструктирование о рациональных путях выполнения заданий</a:t>
            </a:r>
          </a:p>
          <a:p>
            <a:pPr marL="457200" indent="-457200">
              <a:buAutoNum type="arabicPeriod"/>
              <a:defRPr/>
            </a:pP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cs typeface="Times New Roman" pitchFamily="18" charset="0"/>
              </a:rPr>
              <a:t>Более тщательный контроль за деятельностью, указание на ошибки, проверка, исправления</a:t>
            </a:r>
            <a:endParaRPr lang="ru-RU" sz="2400" b="1" dirty="0">
              <a:solidFill>
                <a:schemeClr val="tx2">
                  <a:lumMod val="75000"/>
                </a:schemeClr>
              </a:solidFill>
              <a:cs typeface="Times New Roman" pitchFamily="18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755576" y="1628800"/>
            <a:ext cx="7776864" cy="864096"/>
          </a:xfrm>
          <a:prstGeom prst="roundRect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  <a:t>В ходе самостоятельной работы на уроке</a:t>
            </a:r>
            <a:endParaRPr lang="ru-RU" sz="2400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763688" y="404664"/>
            <a:ext cx="37444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  <a:cs typeface="Times New Roman" pitchFamily="18" charset="0"/>
              </a:rPr>
              <a:t>Сложные</a:t>
            </a:r>
            <a:endParaRPr lang="ru-RU" sz="3600" b="1" dirty="0" smtClean="0">
              <a:solidFill>
                <a:srgbClr val="C00000"/>
              </a:solidFill>
              <a:cs typeface="Times New Roman" pitchFamily="18" charset="0"/>
            </a:endParaRPr>
          </a:p>
        </p:txBody>
      </p:sp>
      <p:pic>
        <p:nvPicPr>
          <p:cNvPr id="2054" name="Picture 6" descr="C:\Users\люда\Desktop\Учитель года МАОУ СОШ № 2\picture834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-31" y="142852"/>
            <a:ext cx="2063996" cy="1357322"/>
          </a:xfrm>
          <a:prstGeom prst="rect">
            <a:avLst/>
          </a:prstGeom>
          <a:noFill/>
        </p:spPr>
      </p:pic>
      <p:sp>
        <p:nvSpPr>
          <p:cNvPr id="13" name="Скругленный прямоугольник 12"/>
          <p:cNvSpPr/>
          <p:nvPr/>
        </p:nvSpPr>
        <p:spPr>
          <a:xfrm>
            <a:off x="5868144" y="124042"/>
            <a:ext cx="3143240" cy="928694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i="1" dirty="0" smtClean="0">
                <a:ln w="1905"/>
                <a:solidFill>
                  <a:schemeClr val="tx2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Какая помощь нужна</a:t>
            </a:r>
            <a:r>
              <a:rPr lang="ru-RU" sz="2400" b="1" i="1" dirty="0" smtClean="0">
                <a:ln w="1905"/>
                <a:solidFill>
                  <a:schemeClr val="tx2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?</a:t>
            </a:r>
            <a:endParaRPr lang="ru-RU" sz="2400" b="1" dirty="0">
              <a:solidFill>
                <a:schemeClr val="tx2">
                  <a:lumMod val="75000"/>
                </a:schemeClr>
              </a:solidFill>
              <a:cs typeface="Times New Roman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539552" y="2996952"/>
            <a:ext cx="8280920" cy="2808312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marL="457200" indent="-457200">
              <a:buAutoNum type="arabicPeriod"/>
              <a:defRPr/>
            </a:pP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cs typeface="Times New Roman" pitchFamily="18" charset="0"/>
              </a:rPr>
              <a:t>Ознакомиться с текстом заданий</a:t>
            </a:r>
          </a:p>
          <a:p>
            <a:pPr marL="457200" indent="-457200">
              <a:buAutoNum type="arabicPeriod"/>
              <a:defRPr/>
            </a:pP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cs typeface="Times New Roman" pitchFamily="18" charset="0"/>
              </a:rPr>
              <a:t>Предложить задать вопросы</a:t>
            </a:r>
          </a:p>
          <a:p>
            <a:pPr marL="457200" indent="-457200">
              <a:buAutoNum type="arabicPeriod"/>
              <a:defRPr/>
            </a:pP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cs typeface="Times New Roman" pitchFamily="18" charset="0"/>
              </a:rPr>
              <a:t>Наметить план выполнения работы</a:t>
            </a:r>
          </a:p>
          <a:p>
            <a:pPr marL="457200" indent="-457200">
              <a:buAutoNum type="arabicPeriod"/>
              <a:defRPr/>
            </a:pP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cs typeface="Times New Roman" pitchFamily="18" charset="0"/>
              </a:rPr>
              <a:t>Учитывать дозировку домашнего задания</a:t>
            </a:r>
            <a:endParaRPr lang="ru-RU" sz="2400" b="1" dirty="0">
              <a:solidFill>
                <a:schemeClr val="tx2">
                  <a:lumMod val="75000"/>
                </a:schemeClr>
              </a:solidFill>
              <a:cs typeface="Times New Roman" pitchFamily="18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755576" y="1628800"/>
            <a:ext cx="7776864" cy="864096"/>
          </a:xfrm>
          <a:prstGeom prst="roundRect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  <a:t>При сообщении домашнего задания</a:t>
            </a:r>
            <a:endParaRPr lang="ru-RU" sz="2400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C:\Users\люда\Desktop\Учитель года МАОУ СОШ № 2\ur_25_05.pn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71737" y="1002389"/>
            <a:ext cx="1571636" cy="1169309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357290" y="3431281"/>
            <a:ext cx="692948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  <a:cs typeface="Times New Roman" pitchFamily="18" charset="0"/>
              </a:rPr>
              <a:t>Слабые</a:t>
            </a:r>
            <a:endParaRPr lang="ru-RU" sz="3600" b="1" dirty="0" smtClean="0">
              <a:solidFill>
                <a:srgbClr val="C00000"/>
              </a:solidFill>
              <a:cs typeface="Times New Roman" pitchFamily="18" charset="0"/>
            </a:endParaRPr>
          </a:p>
        </p:txBody>
      </p:sp>
      <p:pic>
        <p:nvPicPr>
          <p:cNvPr id="2050" name="Picture 2" descr="C:\Users\люда\Desktop\Учитель года МАОУ СОШ № 2\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71933" y="2288272"/>
            <a:ext cx="1564131" cy="107157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053" name="Picture 5" descr="C:\Users\люда\Desktop\Учитель года МАОУ СОШ № 2\obobshchaiushchiie-tablitsy-po-gieomietrii_2.png"/>
          <p:cNvPicPr>
            <a:picLocks noChangeAspect="1" noChangeArrowheads="1"/>
          </p:cNvPicPr>
          <p:nvPr/>
        </p:nvPicPr>
        <p:blipFill>
          <a:blip r:embed="rId4" cstate="print"/>
          <a:srcRect t="1219"/>
          <a:stretch>
            <a:fillRect/>
          </a:stretch>
        </p:blipFill>
        <p:spPr bwMode="auto">
          <a:xfrm>
            <a:off x="5693729" y="4275851"/>
            <a:ext cx="1110519" cy="1317949"/>
          </a:xfrm>
          <a:prstGeom prst="rect">
            <a:avLst/>
          </a:prstGeom>
          <a:noFill/>
        </p:spPr>
      </p:pic>
      <p:sp>
        <p:nvSpPr>
          <p:cNvPr id="25" name="Скругленный прямоугольник 24"/>
          <p:cNvSpPr/>
          <p:nvPr/>
        </p:nvSpPr>
        <p:spPr>
          <a:xfrm>
            <a:off x="2051720" y="4221088"/>
            <a:ext cx="3966140" cy="1588736"/>
          </a:xfrm>
          <a:prstGeom prst="roundRect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 typeface="Wingdings" pitchFamily="2" charset="2"/>
              <a:buChar char="ü"/>
              <a:defRPr/>
            </a:pP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cs typeface="Times New Roman" pitchFamily="18" charset="0"/>
              </a:rPr>
              <a:t>формирование учебных навыков, приемов познавательной деятельности</a:t>
            </a:r>
            <a:endParaRPr lang="ru-RU" sz="2000" b="1" dirty="0">
              <a:solidFill>
                <a:schemeClr val="tx2">
                  <a:lumMod val="75000"/>
                </a:schemeClr>
              </a:solidFill>
              <a:cs typeface="Times New Roman" pitchFamily="18" charset="0"/>
            </a:endParaRPr>
          </a:p>
        </p:txBody>
      </p:sp>
      <p:sp>
        <p:nvSpPr>
          <p:cNvPr id="26" name="Скругленный прямоугольник 25"/>
          <p:cNvSpPr/>
          <p:nvPr/>
        </p:nvSpPr>
        <p:spPr>
          <a:xfrm>
            <a:off x="5143505" y="1931082"/>
            <a:ext cx="3286148" cy="1285884"/>
          </a:xfrm>
          <a:prstGeom prst="roundRect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 typeface="Wingdings" pitchFamily="2" charset="2"/>
              <a:buChar char="ü"/>
              <a:defRPr/>
            </a:pP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cs typeface="Times New Roman" pitchFamily="18" charset="0"/>
              </a:rPr>
              <a:t>формирование отдельных мыслительных операций</a:t>
            </a:r>
            <a:endParaRPr lang="ru-RU" sz="2000" b="1" dirty="0" smtClean="0">
              <a:solidFill>
                <a:schemeClr val="tx2">
                  <a:lumMod val="75000"/>
                </a:schemeClr>
              </a:solidFill>
              <a:cs typeface="Times New Roman" pitchFamily="18" charset="0"/>
            </a:endParaRPr>
          </a:p>
        </p:txBody>
      </p:sp>
      <p:sp>
        <p:nvSpPr>
          <p:cNvPr id="28" name="Скругленный прямоугольник 27"/>
          <p:cNvSpPr/>
          <p:nvPr/>
        </p:nvSpPr>
        <p:spPr>
          <a:xfrm>
            <a:off x="642911" y="1931082"/>
            <a:ext cx="3286148" cy="1285884"/>
          </a:xfrm>
          <a:prstGeom prst="roundRect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 typeface="Wingdings" pitchFamily="2" charset="2"/>
              <a:buChar char="ü"/>
              <a:defRPr/>
            </a:pP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cs typeface="Times New Roman" pitchFamily="18" charset="0"/>
              </a:rPr>
              <a:t>формирование познавательных процессов</a:t>
            </a:r>
            <a:br>
              <a:rPr lang="ru-RU" sz="2000" b="1" dirty="0" smtClean="0">
                <a:solidFill>
                  <a:schemeClr val="tx2">
                    <a:lumMod val="75000"/>
                  </a:schemeClr>
                </a:solidFill>
                <a:cs typeface="Times New Roman" pitchFamily="18" charset="0"/>
              </a:rPr>
            </a:b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cs typeface="Times New Roman" pitchFamily="18" charset="0"/>
              </a:rPr>
              <a:t>(внимания, памяти)</a:t>
            </a:r>
            <a:endParaRPr lang="ru-RU" sz="2000" b="1" dirty="0" smtClean="0">
              <a:solidFill>
                <a:schemeClr val="tx2">
                  <a:lumMod val="75000"/>
                </a:schemeClr>
              </a:solidFill>
              <a:cs typeface="Times New Roman" pitchFamily="18" charset="0"/>
            </a:endParaRPr>
          </a:p>
        </p:txBody>
      </p:sp>
      <p:pic>
        <p:nvPicPr>
          <p:cNvPr id="2054" name="Picture 6" descr="C:\Users\люда\Desktop\Учитель года МАОУ СОШ № 2\picture834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flipH="1">
            <a:off x="-31" y="142852"/>
            <a:ext cx="2063996" cy="1357322"/>
          </a:xfrm>
          <a:prstGeom prst="rect">
            <a:avLst/>
          </a:prstGeom>
          <a:noFill/>
        </p:spPr>
      </p:pic>
      <p:sp>
        <p:nvSpPr>
          <p:cNvPr id="13" name="Скругленный прямоугольник 12"/>
          <p:cNvSpPr/>
          <p:nvPr/>
        </p:nvSpPr>
        <p:spPr>
          <a:xfrm>
            <a:off x="5868144" y="124042"/>
            <a:ext cx="3143240" cy="928694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i="1" dirty="0" smtClean="0">
                <a:ln w="1905"/>
                <a:solidFill>
                  <a:schemeClr val="tx2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Какая помощь нужна</a:t>
            </a:r>
            <a:r>
              <a:rPr lang="ru-RU" sz="2400" b="1" i="1" dirty="0" smtClean="0">
                <a:ln w="1905"/>
                <a:solidFill>
                  <a:schemeClr val="tx2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?</a:t>
            </a:r>
            <a:endParaRPr lang="ru-RU" sz="2400" b="1" dirty="0">
              <a:solidFill>
                <a:schemeClr val="tx2">
                  <a:lumMod val="75000"/>
                </a:schemeClr>
              </a:solidFill>
              <a:cs typeface="Times New Roman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4608512" y="6120680"/>
            <a:ext cx="4427984" cy="620688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cs typeface="Times New Roman" pitchFamily="18" charset="0"/>
              </a:rPr>
              <a:t>УЧИТЬ УЧИТЬСЯ</a:t>
            </a:r>
            <a:endParaRPr lang="ru-RU" sz="2400" b="1" dirty="0">
              <a:solidFill>
                <a:schemeClr val="tx2">
                  <a:lumMod val="75000"/>
                </a:schemeClr>
              </a:solidFill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6" descr="C:\Users\люда\Desktop\Учитель года МАОУ СОШ № 2\picture834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-31" y="142852"/>
            <a:ext cx="2063996" cy="1357322"/>
          </a:xfrm>
          <a:prstGeom prst="rect">
            <a:avLst/>
          </a:prstGeom>
          <a:noFill/>
        </p:spPr>
      </p:pic>
      <p:sp>
        <p:nvSpPr>
          <p:cNvPr id="2" name="Скругленный прямоугольник 1"/>
          <p:cNvSpPr/>
          <p:nvPr/>
        </p:nvSpPr>
        <p:spPr>
          <a:xfrm>
            <a:off x="2051720" y="1196752"/>
            <a:ext cx="4824536" cy="864096"/>
          </a:xfrm>
          <a:prstGeom prst="roundRect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</a:rPr>
              <a:t>Приемы работы</a:t>
            </a:r>
            <a:endParaRPr lang="ru-RU" sz="24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5821248" y="116632"/>
            <a:ext cx="3143240" cy="928694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cs typeface="Times New Roman" pitchFamily="18" charset="0"/>
              </a:rPr>
              <a:t>Слабые</a:t>
            </a:r>
            <a:endParaRPr lang="ru-RU" sz="2400" b="1" dirty="0">
              <a:solidFill>
                <a:schemeClr val="tx2">
                  <a:lumMod val="75000"/>
                </a:schemeClr>
              </a:solidFill>
              <a:cs typeface="Times New Roman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683568" y="2420888"/>
            <a:ext cx="7704856" cy="3528392"/>
          </a:xfrm>
          <a:prstGeom prst="roundRect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buFont typeface="Wingdings" pitchFamily="2" charset="2"/>
              <a:buChar char="ü"/>
              <a:defRPr/>
            </a:pP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cs typeface="Times New Roman" pitchFamily="18" charset="0"/>
              </a:rPr>
              <a:t>алгоритмизация деятельности</a:t>
            </a:r>
          </a:p>
          <a:p>
            <a:pPr>
              <a:buFont typeface="Wingdings" pitchFamily="2" charset="2"/>
              <a:buChar char="ü"/>
              <a:defRPr/>
            </a:pP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cs typeface="Times New Roman" pitchFamily="18" charset="0"/>
              </a:rPr>
              <a:t>отработка вычислительных навыков</a:t>
            </a:r>
          </a:p>
          <a:p>
            <a:pPr>
              <a:buFont typeface="Wingdings" pitchFamily="2" charset="2"/>
              <a:buChar char="ü"/>
              <a:defRPr/>
            </a:pP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cs typeface="Times New Roman" pitchFamily="18" charset="0"/>
              </a:rPr>
              <a:t>многократное проговаривание и закрепление материала урока</a:t>
            </a:r>
          </a:p>
          <a:p>
            <a:pPr>
              <a:buFont typeface="Wingdings" pitchFamily="2" charset="2"/>
              <a:buChar char="ü"/>
              <a:defRPr/>
            </a:pP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cs typeface="Times New Roman" pitchFamily="18" charset="0"/>
              </a:rPr>
              <a:t>использование средств невербального общения (опорные сигналы, рисунки, таблицы, схемы, план)</a:t>
            </a:r>
          </a:p>
          <a:p>
            <a:pPr>
              <a:buFont typeface="Wingdings" pitchFamily="2" charset="2"/>
              <a:buChar char="ü"/>
              <a:defRPr/>
            </a:pP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cs typeface="Times New Roman" pitchFamily="18" charset="0"/>
              </a:rPr>
              <a:t>рациональное распределение учебного материала (трудное – сначала!)</a:t>
            </a:r>
          </a:p>
          <a:p>
            <a:pPr algn="ctr">
              <a:buFont typeface="Wingdings" pitchFamily="2" charset="2"/>
              <a:buChar char="ü"/>
              <a:defRPr/>
            </a:pPr>
            <a:endParaRPr lang="ru-RU" sz="2000" b="1" dirty="0">
              <a:solidFill>
                <a:schemeClr val="tx2">
                  <a:lumMod val="75000"/>
                </a:schemeClr>
              </a:solidFill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Таблица 13"/>
          <p:cNvGraphicFramePr>
            <a:graphicFrameLocks noGrp="1"/>
          </p:cNvGraphicFramePr>
          <p:nvPr/>
        </p:nvGraphicFramePr>
        <p:xfrm>
          <a:off x="179512" y="2154458"/>
          <a:ext cx="5951538" cy="1778598"/>
        </p:xfrm>
        <a:graphic>
          <a:graphicData uri="http://schemas.openxmlformats.org/drawingml/2006/table">
            <a:tbl>
              <a:tblPr firstRow="1" bandCol="1">
                <a:tableStyleId>{69012ECD-51FC-41F1-AA8D-1B2483CD663E}</a:tableStyleId>
              </a:tblPr>
              <a:tblGrid>
                <a:gridCol w="1199679"/>
                <a:gridCol w="1656184"/>
                <a:gridCol w="1800200"/>
                <a:gridCol w="1295475"/>
              </a:tblGrid>
              <a:tr h="681186">
                <a:tc>
                  <a:txBody>
                    <a:bodyPr/>
                    <a:lstStyle/>
                    <a:p>
                      <a:pPr algn="ctr"/>
                      <a:endParaRPr lang="ru-RU" sz="1800" dirty="0"/>
                    </a:p>
                  </a:txBody>
                  <a:tcPr marL="91434" marR="91434" marT="45742" marB="4574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/>
                        <a:t>Количество частей (штук)</a:t>
                      </a:r>
                      <a:endParaRPr lang="ru-RU" sz="1800" dirty="0"/>
                    </a:p>
                  </a:txBody>
                  <a:tcPr marL="91434" marR="91434" marT="45742" marB="4574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/>
                        <a:t>Масса одной части (г)</a:t>
                      </a:r>
                      <a:endParaRPr lang="ru-RU" sz="1800" dirty="0"/>
                    </a:p>
                  </a:txBody>
                  <a:tcPr marL="91434" marR="91434" marT="45742" marB="4574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/>
                        <a:t>Общая масса (г)</a:t>
                      </a:r>
                      <a:endParaRPr lang="ru-RU" sz="1800" dirty="0"/>
                    </a:p>
                  </a:txBody>
                  <a:tcPr marL="91434" marR="91434" marT="45742" marB="4574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2694">
                <a:tc>
                  <a:txBody>
                    <a:bodyPr/>
                    <a:lstStyle/>
                    <a:p>
                      <a:pPr algn="ctr"/>
                      <a:r>
                        <a:rPr lang="ru-RU" sz="1800" b="0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Мука</a:t>
                      </a:r>
                      <a:endParaRPr lang="ru-RU" sz="1800" b="0" dirty="0">
                        <a:solidFill>
                          <a:schemeClr val="accent3">
                            <a:lumMod val="50000"/>
                          </a:schemeClr>
                        </a:solidFill>
                      </a:endParaRPr>
                    </a:p>
                  </a:txBody>
                  <a:tcPr marL="91434" marR="91434" marT="45742" marB="4574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5</a:t>
                      </a:r>
                      <a:endParaRPr lang="ru-RU" sz="1800" b="0" dirty="0">
                        <a:solidFill>
                          <a:schemeClr val="accent3">
                            <a:lumMod val="50000"/>
                          </a:schemeClr>
                        </a:solidFill>
                      </a:endParaRPr>
                    </a:p>
                  </a:txBody>
                  <a:tcPr marL="91434" marR="91434" marT="45742" marB="4574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Х</a:t>
                      </a:r>
                      <a:endParaRPr lang="ru-RU" sz="1800" dirty="0">
                        <a:solidFill>
                          <a:schemeClr val="accent3">
                            <a:lumMod val="50000"/>
                          </a:schemeClr>
                        </a:solidFill>
                      </a:endParaRPr>
                    </a:p>
                  </a:txBody>
                  <a:tcPr marL="91434" marR="91434" marT="45742" marB="4574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5х</a:t>
                      </a:r>
                      <a:endParaRPr lang="ru-RU" sz="1800" b="1" dirty="0">
                        <a:solidFill>
                          <a:schemeClr val="accent3">
                            <a:lumMod val="50000"/>
                          </a:schemeClr>
                        </a:solidFill>
                      </a:endParaRPr>
                    </a:p>
                  </a:txBody>
                  <a:tcPr marL="91434" marR="91434" marT="45742" marB="4574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7978">
                <a:tc>
                  <a:txBody>
                    <a:bodyPr/>
                    <a:lstStyle/>
                    <a:p>
                      <a:pPr algn="ctr"/>
                      <a:r>
                        <a:rPr lang="ru-RU" sz="1800" b="0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Вода </a:t>
                      </a:r>
                      <a:endParaRPr lang="ru-RU" sz="1800" b="0" dirty="0">
                        <a:solidFill>
                          <a:schemeClr val="accent3">
                            <a:lumMod val="50000"/>
                          </a:schemeClr>
                        </a:solidFill>
                      </a:endParaRPr>
                    </a:p>
                  </a:txBody>
                  <a:tcPr marL="91434" marR="91434" marT="45742" marB="4574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0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10</a:t>
                      </a:r>
                      <a:endParaRPr lang="ru-RU" sz="1800" b="0" dirty="0">
                        <a:solidFill>
                          <a:schemeClr val="accent3">
                            <a:lumMod val="50000"/>
                          </a:schemeClr>
                        </a:solidFill>
                      </a:endParaRPr>
                    </a:p>
                  </a:txBody>
                  <a:tcPr marL="91434" marR="91434" marT="45742" marB="4574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Х</a:t>
                      </a:r>
                      <a:endParaRPr lang="ru-RU" sz="1800" dirty="0">
                        <a:solidFill>
                          <a:schemeClr val="accent3">
                            <a:lumMod val="50000"/>
                          </a:schemeClr>
                        </a:solidFill>
                      </a:endParaRPr>
                    </a:p>
                  </a:txBody>
                  <a:tcPr marL="91434" marR="91434" marT="45742" marB="4574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10х</a:t>
                      </a:r>
                      <a:endParaRPr lang="ru-RU" sz="1800" b="1" dirty="0">
                        <a:solidFill>
                          <a:schemeClr val="accent3">
                            <a:lumMod val="50000"/>
                          </a:schemeClr>
                        </a:solidFill>
                      </a:endParaRPr>
                    </a:p>
                  </a:txBody>
                  <a:tcPr marL="91434" marR="91434" marT="45742" marB="4574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1254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ru-RU" sz="1800" b="0" kern="1200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Масло </a:t>
                      </a:r>
                      <a:endParaRPr lang="ru-RU" sz="1800" b="0" kern="1200" dirty="0">
                        <a:solidFill>
                          <a:schemeClr val="accent3">
                            <a:lumMod val="50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4" marR="91434" marT="45742" marB="4574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ru-RU" sz="1800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2</a:t>
                      </a:r>
                      <a:endParaRPr lang="ru-RU" sz="1800" b="0" kern="1200" dirty="0">
                        <a:solidFill>
                          <a:schemeClr val="accent3">
                            <a:lumMod val="50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4" marR="91434" marT="45742" marB="4574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Х</a:t>
                      </a:r>
                      <a:endParaRPr lang="ru-RU" sz="1800" dirty="0">
                        <a:solidFill>
                          <a:schemeClr val="accent3">
                            <a:lumMod val="50000"/>
                          </a:schemeClr>
                        </a:solidFill>
                      </a:endParaRPr>
                    </a:p>
                  </a:txBody>
                  <a:tcPr marL="91434" marR="91434" marT="45742" marB="4574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2х</a:t>
                      </a:r>
                      <a:endParaRPr lang="ru-RU" sz="1800" b="1" dirty="0">
                        <a:solidFill>
                          <a:schemeClr val="accent3">
                            <a:lumMod val="50000"/>
                          </a:schemeClr>
                        </a:solidFill>
                      </a:endParaRPr>
                    </a:p>
                  </a:txBody>
                  <a:tcPr marL="91434" marR="91434" marT="45742" marB="4574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2" name="Скругленный прямоугольник 11"/>
          <p:cNvSpPr/>
          <p:nvPr/>
        </p:nvSpPr>
        <p:spPr>
          <a:xfrm>
            <a:off x="5940152" y="1124744"/>
            <a:ext cx="3096344" cy="1080120"/>
          </a:xfrm>
          <a:prstGeom prst="roundRect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C00000"/>
                </a:solidFill>
              </a:rPr>
              <a:t>Форма работы – </a:t>
            </a:r>
            <a:r>
              <a:rPr lang="ru-RU" sz="2000" b="1" dirty="0" smtClean="0">
                <a:solidFill>
                  <a:srgbClr val="C00000"/>
                </a:solidFill>
              </a:rPr>
              <a:t>индивидуальная, фронтальная групповая</a:t>
            </a:r>
            <a:endParaRPr lang="ru-RU" sz="2000" b="1" dirty="0">
              <a:solidFill>
                <a:srgbClr val="C00000"/>
              </a:solidFill>
            </a:endParaRPr>
          </a:p>
        </p:txBody>
      </p:sp>
      <p:sp>
        <p:nvSpPr>
          <p:cNvPr id="10" name="Заголовок 1"/>
          <p:cNvSpPr txBox="1">
            <a:spLocks/>
          </p:cNvSpPr>
          <p:nvPr/>
        </p:nvSpPr>
        <p:spPr>
          <a:xfrm>
            <a:off x="-36512" y="44624"/>
            <a:ext cx="6336704" cy="1152128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3200" b="1" i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Алгоритмизация деятельности</a:t>
            </a:r>
            <a:endParaRPr lang="ru-RU" sz="3200" b="1" i="1" dirty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6156176" y="116632"/>
            <a:ext cx="2808312" cy="928694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cs typeface="Times New Roman" pitchFamily="18" charset="0"/>
              </a:rPr>
              <a:t>Слабые</a:t>
            </a:r>
            <a:endParaRPr lang="ru-RU" sz="2400" b="1" dirty="0">
              <a:solidFill>
                <a:schemeClr val="tx2">
                  <a:lumMod val="75000"/>
                </a:schemeClr>
              </a:solidFill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0" y="692696"/>
            <a:ext cx="586814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dirty="0" smtClean="0">
                <a:latin typeface="Times New Roman" pitchFamily="18" charset="0"/>
                <a:cs typeface="Times New Roman" pitchFamily="18" charset="0"/>
              </a:rPr>
              <a:t>Чтобы испечь хлеб </a:t>
            </a:r>
            <a:r>
              <a:rPr lang="ru-RU" altLang="ru-RU" dirty="0" smtClean="0">
                <a:latin typeface="Times New Roman" pitchFamily="18" charset="0"/>
                <a:cs typeface="Times New Roman" pitchFamily="18" charset="0"/>
              </a:rPr>
              <a:t>для царя </a:t>
            </a:r>
            <a:r>
              <a:rPr lang="ru-RU" altLang="ru-RU" dirty="0" smtClean="0">
                <a:latin typeface="Times New Roman" pitchFamily="18" charset="0"/>
                <a:cs typeface="Times New Roman" pitchFamily="18" charset="0"/>
              </a:rPr>
              <a:t>Василиса Премудрая взяла 10 частей воды, </a:t>
            </a:r>
            <a:r>
              <a:rPr lang="ru-RU" altLang="ru-RU" dirty="0" smtClean="0">
                <a:latin typeface="Times New Roman" pitchFamily="18" charset="0"/>
                <a:cs typeface="Times New Roman" pitchFamily="18" charset="0"/>
              </a:rPr>
              <a:t>5 </a:t>
            </a:r>
            <a:r>
              <a:rPr lang="ru-RU" altLang="ru-RU" dirty="0" smtClean="0">
                <a:latin typeface="Times New Roman" pitchFamily="18" charset="0"/>
                <a:cs typeface="Times New Roman" pitchFamily="18" charset="0"/>
              </a:rPr>
              <a:t>частей муки и 2 части масла (по массе).  Сколько граммов каждого вещества надо взять, чтобы приготовить каравай хлеба весом </a:t>
            </a:r>
            <a:r>
              <a:rPr lang="ru-RU" altLang="ru-RU" dirty="0" smtClean="0">
                <a:latin typeface="Times New Roman" pitchFamily="18" charset="0"/>
                <a:cs typeface="Times New Roman" pitchFamily="18" charset="0"/>
              </a:rPr>
              <a:t>3 </a:t>
            </a:r>
            <a:r>
              <a:rPr lang="ru-RU" altLang="ru-RU" dirty="0" smtClean="0">
                <a:latin typeface="Times New Roman" pitchFamily="18" charset="0"/>
                <a:cs typeface="Times New Roman" pitchFamily="18" charset="0"/>
              </a:rPr>
              <a:t>кг 400г?</a:t>
            </a:r>
            <a:endParaRPr lang="ru-RU" dirty="0"/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>
            <a:off x="179512" y="1701627"/>
            <a:ext cx="3240087" cy="503237"/>
          </a:xfrm>
          <a:prstGeom prst="rect">
            <a:avLst/>
          </a:prstGeom>
        </p:spPr>
        <p:txBody>
          <a:bodyPr rtlCol="0">
            <a:normAutofit fontScale="75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7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latin typeface="Georgia" panose="02040502050405020303" pitchFamily="18" charset="0"/>
                <a:ea typeface="+mj-ea"/>
                <a:cs typeface="+mj-cs"/>
              </a:rPr>
              <a:t>Решение</a:t>
            </a: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latin typeface="Georgia" panose="02040502050405020303" pitchFamily="18" charset="0"/>
                <a:ea typeface="+mj-ea"/>
                <a:cs typeface="+mj-cs"/>
              </a:rPr>
              <a:t>:</a:t>
            </a:r>
            <a:endParaRPr kumimoji="0" lang="ru-RU" sz="4400" b="1" i="0" u="none" strike="noStrike" kern="1200" cap="none" spc="0" normalizeH="0" baseline="0" noProof="0" dirty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  <a:uLnTx/>
              <a:uFillTx/>
              <a:latin typeface="Georgia" panose="02040502050405020303" pitchFamily="18" charset="0"/>
              <a:ea typeface="+mj-ea"/>
              <a:cs typeface="+mj-cs"/>
            </a:endParaRP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329530" y="3940021"/>
            <a:ext cx="6762750" cy="2585323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400">
                <a:solidFill>
                  <a:schemeClr val="tx2"/>
                </a:solidFill>
                <a:latin typeface="Century Gothic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200">
                <a:solidFill>
                  <a:schemeClr val="tx2"/>
                </a:solidFill>
                <a:latin typeface="Century Gothic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000">
                <a:solidFill>
                  <a:schemeClr val="tx2"/>
                </a:solidFill>
                <a:latin typeface="Century Gothic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>
                <a:solidFill>
                  <a:schemeClr val="tx2"/>
                </a:solidFill>
                <a:latin typeface="Century Gothic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600">
                <a:solidFill>
                  <a:schemeClr val="tx2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6000"/>
              <a:buFont typeface="Wingdings 2" pitchFamily="18" charset="2"/>
              <a:buChar char=""/>
              <a:defRPr sz="1600">
                <a:solidFill>
                  <a:schemeClr val="tx2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6000"/>
              <a:buFont typeface="Wingdings 2" pitchFamily="18" charset="2"/>
              <a:buChar char=""/>
              <a:defRPr sz="1600">
                <a:solidFill>
                  <a:schemeClr val="tx2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6000"/>
              <a:buFont typeface="Wingdings 2" pitchFamily="18" charset="2"/>
              <a:buChar char=""/>
              <a:defRPr sz="1600">
                <a:solidFill>
                  <a:schemeClr val="tx2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6000"/>
              <a:buFont typeface="Wingdings 2" pitchFamily="18" charset="2"/>
              <a:buChar char=""/>
              <a:defRPr sz="1600">
                <a:solidFill>
                  <a:schemeClr val="tx2"/>
                </a:solidFill>
                <a:latin typeface="Century Gothic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ru-RU" altLang="ru-RU" sz="18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Пусть х г – вес одной </a:t>
            </a:r>
            <a:r>
              <a:rPr lang="ru-RU" altLang="ru-RU" sz="18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части, составим </a:t>
            </a:r>
            <a:r>
              <a:rPr lang="ru-RU" altLang="ru-RU" sz="18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уравнение: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ru-RU" altLang="ru-RU" sz="18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5</a:t>
            </a:r>
            <a:r>
              <a:rPr lang="ru-RU" altLang="ru-RU" sz="1800" b="1" i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х + 10х + 2х = 3400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ru-RU" altLang="ru-RU" sz="1800" b="1" i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17х = 3400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ru-RU" altLang="ru-RU" sz="1800" b="1" i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х = 3400 : 17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ru-RU" altLang="ru-RU" sz="1800" b="1" i="1" u="sng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х = 200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ru-RU" altLang="ru-RU" sz="1800" b="1" i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200 </a:t>
            </a:r>
            <a:r>
              <a:rPr lang="ru-RU" altLang="ru-RU" sz="18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г</a:t>
            </a:r>
            <a:r>
              <a:rPr lang="ru-RU" altLang="ru-RU" sz="1800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 – масса одной части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ru-RU" altLang="ru-RU" sz="1800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1) </a:t>
            </a:r>
            <a:r>
              <a:rPr lang="ru-RU" altLang="ru-RU" sz="18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5· 200 = 1000 </a:t>
            </a:r>
            <a:r>
              <a:rPr lang="ru-RU" altLang="ru-RU" sz="1800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(г) = 1 (кг)– масса муки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ru-RU" altLang="ru-RU" sz="1800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2) </a:t>
            </a:r>
            <a:r>
              <a:rPr lang="ru-RU" altLang="ru-RU" sz="18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10· 200 = 2000 </a:t>
            </a:r>
            <a:r>
              <a:rPr lang="ru-RU" altLang="ru-RU" sz="1800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(г) = 2 (кг) – масса воды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ru-RU" altLang="ru-RU" sz="1800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3) </a:t>
            </a:r>
            <a:r>
              <a:rPr lang="ru-RU" altLang="ru-RU" sz="18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2· 200 = 400 </a:t>
            </a:r>
            <a:r>
              <a:rPr lang="ru-RU" altLang="ru-RU" sz="1800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(г) – масса </a:t>
            </a:r>
            <a:r>
              <a:rPr lang="ru-RU" altLang="ru-RU" sz="1800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масла</a:t>
            </a:r>
            <a:endParaRPr lang="ru-RU" altLang="ru-RU" sz="1800" dirty="0" smtClean="0">
              <a:solidFill>
                <a:srgbClr val="4A3522"/>
              </a:solidFill>
              <a:latin typeface="Calibri" pitchFamily="34" charset="0"/>
            </a:endParaRPr>
          </a:p>
        </p:txBody>
      </p:sp>
      <p:sp>
        <p:nvSpPr>
          <p:cNvPr id="15" name="Правая фигурная скобка 14"/>
          <p:cNvSpPr/>
          <p:nvPr/>
        </p:nvSpPr>
        <p:spPr>
          <a:xfrm>
            <a:off x="6228184" y="2852936"/>
            <a:ext cx="216024" cy="1152128"/>
          </a:xfrm>
          <a:prstGeom prst="rightBrac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black"/>
              </a:solidFill>
            </a:endParaRPr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auto">
          <a:xfrm>
            <a:off x="6516216" y="3256657"/>
            <a:ext cx="105092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400">
                <a:solidFill>
                  <a:schemeClr val="tx2"/>
                </a:solidFill>
                <a:latin typeface="Century Gothic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200">
                <a:solidFill>
                  <a:schemeClr val="tx2"/>
                </a:solidFill>
                <a:latin typeface="Century Gothic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000">
                <a:solidFill>
                  <a:schemeClr val="tx2"/>
                </a:solidFill>
                <a:latin typeface="Century Gothic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>
                <a:solidFill>
                  <a:schemeClr val="tx2"/>
                </a:solidFill>
                <a:latin typeface="Century Gothic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600">
                <a:solidFill>
                  <a:schemeClr val="tx2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6000"/>
              <a:buFont typeface="Wingdings 2" pitchFamily="18" charset="2"/>
              <a:buChar char=""/>
              <a:defRPr sz="1600">
                <a:solidFill>
                  <a:schemeClr val="tx2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6000"/>
              <a:buFont typeface="Wingdings 2" pitchFamily="18" charset="2"/>
              <a:buChar char=""/>
              <a:defRPr sz="1600">
                <a:solidFill>
                  <a:schemeClr val="tx2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6000"/>
              <a:buFont typeface="Wingdings 2" pitchFamily="18" charset="2"/>
              <a:buChar char=""/>
              <a:defRPr sz="1600">
                <a:solidFill>
                  <a:schemeClr val="tx2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6000"/>
              <a:buFont typeface="Wingdings 2" pitchFamily="18" charset="2"/>
              <a:buChar char=""/>
              <a:defRPr sz="1600">
                <a:solidFill>
                  <a:schemeClr val="tx2"/>
                </a:solidFill>
                <a:latin typeface="Century Gothic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ru-RU" altLang="ru-RU" b="1" dirty="0" smtClean="0">
                <a:solidFill>
                  <a:schemeClr val="accent3">
                    <a:lumMod val="50000"/>
                  </a:schemeClr>
                </a:solidFill>
              </a:rPr>
              <a:t>3400</a:t>
            </a:r>
            <a:r>
              <a:rPr lang="ru-RU" altLang="ru-RU" sz="18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ru-RU" altLang="ru-RU" dirty="0" smtClean="0">
                <a:solidFill>
                  <a:schemeClr val="accent3">
                    <a:lumMod val="50000"/>
                  </a:schemeClr>
                </a:solidFill>
              </a:rPr>
              <a:t>г</a:t>
            </a:r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0" y="6427788"/>
            <a:ext cx="80645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400">
                <a:solidFill>
                  <a:schemeClr val="tx2"/>
                </a:solidFill>
                <a:latin typeface="Century Gothic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200">
                <a:solidFill>
                  <a:schemeClr val="tx2"/>
                </a:solidFill>
                <a:latin typeface="Century Gothic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000">
                <a:solidFill>
                  <a:schemeClr val="tx2"/>
                </a:solidFill>
                <a:latin typeface="Century Gothic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>
                <a:solidFill>
                  <a:schemeClr val="tx2"/>
                </a:solidFill>
                <a:latin typeface="Century Gothic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600">
                <a:solidFill>
                  <a:schemeClr val="tx2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6000"/>
              <a:buFont typeface="Wingdings 2" pitchFamily="18" charset="2"/>
              <a:buChar char=""/>
              <a:defRPr sz="1600">
                <a:solidFill>
                  <a:schemeClr val="tx2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6000"/>
              <a:buFont typeface="Wingdings 2" pitchFamily="18" charset="2"/>
              <a:buChar char=""/>
              <a:defRPr sz="1600">
                <a:solidFill>
                  <a:schemeClr val="tx2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6000"/>
              <a:buFont typeface="Wingdings 2" pitchFamily="18" charset="2"/>
              <a:buChar char=""/>
              <a:defRPr sz="1600">
                <a:solidFill>
                  <a:schemeClr val="tx2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6000"/>
              <a:buFont typeface="Wingdings 2" pitchFamily="18" charset="2"/>
              <a:buChar char=""/>
              <a:defRPr sz="1600">
                <a:solidFill>
                  <a:schemeClr val="tx2"/>
                </a:solidFill>
                <a:latin typeface="Century Gothic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ru-RU" altLang="ru-RU" sz="18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Ответ</a:t>
            </a:r>
            <a:r>
              <a:rPr lang="ru-RU" altLang="ru-RU" sz="1800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: 1000г, 2000 г, 400г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Скругленный прямоугольник 11"/>
          <p:cNvSpPr/>
          <p:nvPr/>
        </p:nvSpPr>
        <p:spPr>
          <a:xfrm>
            <a:off x="4788024" y="1340768"/>
            <a:ext cx="4248472" cy="864096"/>
          </a:xfrm>
          <a:prstGeom prst="roundRect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C00000"/>
                </a:solidFill>
              </a:rPr>
              <a:t>Форма работы – индивидуальная</a:t>
            </a:r>
            <a:endParaRPr lang="ru-RU" sz="2000" b="1" dirty="0">
              <a:solidFill>
                <a:srgbClr val="C00000"/>
              </a:solidFill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395536" y="1556792"/>
            <a:ext cx="36724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/>
              <a:t>Работа по образцу</a:t>
            </a:r>
            <a:endParaRPr lang="ru-RU" sz="2000" b="1" dirty="0"/>
          </a:p>
        </p:txBody>
      </p:sp>
      <p:pic>
        <p:nvPicPr>
          <p:cNvPr id="16" name="Рисунок 15" descr="C:\Users\Асия\Desktop\2015-03-09\017.jpg"/>
          <p:cNvPicPr/>
          <p:nvPr/>
        </p:nvPicPr>
        <p:blipFill>
          <a:blip r:embed="rId2" cstate="print">
            <a:clrChange>
              <a:clrFrom>
                <a:srgbClr val="FCE6D8"/>
              </a:clrFrom>
              <a:clrTo>
                <a:srgbClr val="FCE6D8">
                  <a:alpha val="0"/>
                </a:srgbClr>
              </a:clrTo>
            </a:clrChange>
            <a:biLevel thresh="50000"/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wpc="http://schemas.microsoft.com/office/word/2010/wordprocessingCanvas" xmlns="" xmlns:pic="http://schemas.openxmlformats.org/drawingml/2006/picture" xmlns:lc="http://schemas.openxmlformats.org/drawingml/2006/lockedCanvas" val="0"/>
              </a:ext>
            </a:extLst>
          </a:blip>
          <a:srcRect l="6349" t="7021" r="7937" b="8727"/>
          <a:stretch>
            <a:fillRect/>
          </a:stretch>
        </p:blipFill>
        <p:spPr bwMode="auto">
          <a:xfrm>
            <a:off x="107504" y="2420888"/>
            <a:ext cx="4680520" cy="3384376"/>
          </a:xfrm>
          <a:prstGeom prst="rect">
            <a:avLst/>
          </a:prstGeom>
          <a:noFill/>
          <a:ln>
            <a:noFill/>
          </a:ln>
        </p:spPr>
      </p:pic>
      <p:pic>
        <p:nvPicPr>
          <p:cNvPr id="43010" name="Picture 2"/>
          <p:cNvPicPr>
            <a:picLocks noChangeAspect="1" noChangeArrowheads="1"/>
          </p:cNvPicPr>
          <p:nvPr/>
        </p:nvPicPr>
        <p:blipFill>
          <a:blip r:embed="rId3" cstate="print">
            <a:biLevel thresh="50000"/>
          </a:blip>
          <a:srcRect l="32184" t="22266" r="27654" b="9813"/>
          <a:stretch>
            <a:fillRect/>
          </a:stretch>
        </p:blipFill>
        <p:spPr bwMode="auto">
          <a:xfrm>
            <a:off x="4716016" y="2507255"/>
            <a:ext cx="4283968" cy="37644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Заголовок 1"/>
          <p:cNvSpPr txBox="1">
            <a:spLocks/>
          </p:cNvSpPr>
          <p:nvPr/>
        </p:nvSpPr>
        <p:spPr>
          <a:xfrm>
            <a:off x="0" y="476672"/>
            <a:ext cx="6228184" cy="720080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3200" b="1" i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Алгоритмизация деятельности</a:t>
            </a:r>
            <a:endParaRPr lang="ru-RU" sz="3200" b="1" i="1" dirty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6156176" y="116632"/>
            <a:ext cx="2808312" cy="928694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cs typeface="Times New Roman" pitchFamily="18" charset="0"/>
              </a:rPr>
              <a:t>Слабые</a:t>
            </a:r>
            <a:endParaRPr lang="ru-RU" sz="2400" b="1" dirty="0">
              <a:solidFill>
                <a:schemeClr val="tx2">
                  <a:lumMod val="75000"/>
                </a:schemeClr>
              </a:solidFill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Скругленный прямоугольник 11"/>
          <p:cNvSpPr/>
          <p:nvPr/>
        </p:nvSpPr>
        <p:spPr>
          <a:xfrm>
            <a:off x="4788024" y="1340768"/>
            <a:ext cx="4248472" cy="864096"/>
          </a:xfrm>
          <a:prstGeom prst="roundRect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C00000"/>
                </a:solidFill>
              </a:rPr>
              <a:t>Форма работы – </a:t>
            </a:r>
            <a:r>
              <a:rPr lang="ru-RU" sz="2000" b="1" dirty="0" smtClean="0">
                <a:solidFill>
                  <a:srgbClr val="C00000"/>
                </a:solidFill>
              </a:rPr>
              <a:t>индивидуальная</a:t>
            </a:r>
            <a:endParaRPr lang="ru-RU" sz="2000" b="1" dirty="0">
              <a:solidFill>
                <a:srgbClr val="C00000"/>
              </a:solidFill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395536" y="1556792"/>
            <a:ext cx="36724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/>
              <a:t>Тренажеры для устного счета</a:t>
            </a:r>
            <a:endParaRPr lang="ru-RU" sz="2000" b="1" dirty="0"/>
          </a:p>
        </p:txBody>
      </p:sp>
      <p:sp>
        <p:nvSpPr>
          <p:cNvPr id="10" name="Заголовок 1"/>
          <p:cNvSpPr txBox="1">
            <a:spLocks/>
          </p:cNvSpPr>
          <p:nvPr/>
        </p:nvSpPr>
        <p:spPr>
          <a:xfrm>
            <a:off x="0" y="116632"/>
            <a:ext cx="6228184" cy="720080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3200" b="1" i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Отработка </a:t>
            </a:r>
            <a:br>
              <a:rPr lang="ru-RU" sz="3200" b="1" i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sz="3200" b="1" i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вычислительных навыков</a:t>
            </a:r>
            <a:endParaRPr lang="ru-RU" sz="3200" b="1" i="1" dirty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6156176" y="116632"/>
            <a:ext cx="2808312" cy="928694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cs typeface="Times New Roman" pitchFamily="18" charset="0"/>
              </a:rPr>
              <a:t>Слабые</a:t>
            </a:r>
            <a:endParaRPr lang="ru-RU" sz="2400" b="1" dirty="0">
              <a:solidFill>
                <a:schemeClr val="tx2">
                  <a:lumMod val="75000"/>
                </a:schemeClr>
              </a:solidFill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 l="14466" t="20583" r="43010" b="6250"/>
          <a:stretch>
            <a:fillRect/>
          </a:stretch>
        </p:blipFill>
        <p:spPr bwMode="auto">
          <a:xfrm>
            <a:off x="467544" y="2348880"/>
            <a:ext cx="4019036" cy="4149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/>
          <a:srcRect l="20469" t="23422" r="19879" b="14563"/>
          <a:stretch>
            <a:fillRect/>
          </a:stretch>
        </p:blipFill>
        <p:spPr bwMode="auto">
          <a:xfrm>
            <a:off x="4391472" y="2768808"/>
            <a:ext cx="4752528" cy="29644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154601" y="1412777"/>
            <a:ext cx="5929569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200" b="1" i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Тема: «Тригонометрия» 6, 9, 10 класс</a:t>
            </a:r>
            <a:endParaRPr lang="ru-RU" sz="2200" b="1" i="1" dirty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5076056" y="1628800"/>
            <a:ext cx="3888432" cy="864096"/>
          </a:xfrm>
          <a:prstGeom prst="roundRect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C00000"/>
                </a:solidFill>
              </a:rPr>
              <a:t>Форма работы – фронтальная, индивидуальная</a:t>
            </a:r>
            <a:endParaRPr lang="ru-RU" sz="2000" b="1" dirty="0">
              <a:solidFill>
                <a:srgbClr val="C00000"/>
              </a:solidFill>
            </a:endParaRPr>
          </a:p>
        </p:txBody>
      </p:sp>
      <p:grpSp>
        <p:nvGrpSpPr>
          <p:cNvPr id="2" name="Группа 40"/>
          <p:cNvGrpSpPr/>
          <p:nvPr/>
        </p:nvGrpSpPr>
        <p:grpSpPr>
          <a:xfrm>
            <a:off x="395536" y="2060847"/>
            <a:ext cx="2736304" cy="2592288"/>
            <a:chOff x="395536" y="2060847"/>
            <a:chExt cx="2736304" cy="2592288"/>
          </a:xfrm>
        </p:grpSpPr>
        <p:grpSp>
          <p:nvGrpSpPr>
            <p:cNvPr id="3" name="Группа 45"/>
            <p:cNvGrpSpPr/>
            <p:nvPr/>
          </p:nvGrpSpPr>
          <p:grpSpPr>
            <a:xfrm>
              <a:off x="395536" y="2060847"/>
              <a:ext cx="2736304" cy="2592288"/>
              <a:chOff x="107504" y="2348880"/>
              <a:chExt cx="3168352" cy="3168352"/>
            </a:xfrm>
          </p:grpSpPr>
          <p:grpSp>
            <p:nvGrpSpPr>
              <p:cNvPr id="5" name="Группа 30"/>
              <p:cNvGrpSpPr/>
              <p:nvPr/>
            </p:nvGrpSpPr>
            <p:grpSpPr>
              <a:xfrm>
                <a:off x="1187624" y="2348880"/>
                <a:ext cx="2088232" cy="1728192"/>
                <a:chOff x="685648" y="2564904"/>
                <a:chExt cx="2950248" cy="2160240"/>
              </a:xfrm>
            </p:grpSpPr>
            <p:sp>
              <p:nvSpPr>
                <p:cNvPr id="24" name="Прямоугольный треугольник 23"/>
                <p:cNvSpPr/>
                <p:nvPr/>
              </p:nvSpPr>
              <p:spPr>
                <a:xfrm>
                  <a:off x="1259632" y="2564904"/>
                  <a:ext cx="2376264" cy="2088232"/>
                </a:xfrm>
                <a:prstGeom prst="rtTriangle">
                  <a:avLst/>
                </a:prstGeom>
                <a:noFill/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 b="1">
                    <a:ln w="18000">
                      <a:solidFill>
                        <a:schemeClr val="accent2">
                          <a:satMod val="140000"/>
                        </a:schemeClr>
                      </a:solidFill>
                      <a:prstDash val="solid"/>
                      <a:miter lim="800000"/>
                    </a:ln>
                    <a:noFill/>
                    <a:effectLst>
                      <a:outerShdw blurRad="25500" dist="23000" dir="7020000" algn="tl">
                        <a:srgbClr val="000000">
                          <a:alpha val="50000"/>
                        </a:srgbClr>
                      </a:outerShdw>
                    </a:effectLst>
                  </a:endParaRPr>
                </a:p>
              </p:txBody>
            </p:sp>
            <p:sp>
              <p:nvSpPr>
                <p:cNvPr id="26" name="Полилиния 25"/>
                <p:cNvSpPr/>
                <p:nvPr/>
              </p:nvSpPr>
              <p:spPr>
                <a:xfrm>
                  <a:off x="3138985" y="4380931"/>
                  <a:ext cx="136478" cy="245660"/>
                </a:xfrm>
                <a:custGeom>
                  <a:avLst/>
                  <a:gdLst>
                    <a:gd name="connsiteX0" fmla="*/ 0 w 136478"/>
                    <a:gd name="connsiteY0" fmla="*/ 245660 h 245660"/>
                    <a:gd name="connsiteX1" fmla="*/ 27296 w 136478"/>
                    <a:gd name="connsiteY1" fmla="*/ 136478 h 245660"/>
                    <a:gd name="connsiteX2" fmla="*/ 54591 w 136478"/>
                    <a:gd name="connsiteY2" fmla="*/ 95535 h 245660"/>
                    <a:gd name="connsiteX3" fmla="*/ 68239 w 136478"/>
                    <a:gd name="connsiteY3" fmla="*/ 54591 h 245660"/>
                    <a:gd name="connsiteX4" fmla="*/ 136478 w 136478"/>
                    <a:gd name="connsiteY4" fmla="*/ 0 h 2456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6478" h="245660">
                      <a:moveTo>
                        <a:pt x="0" y="245660"/>
                      </a:moveTo>
                      <a:cubicBezTo>
                        <a:pt x="9099" y="209266"/>
                        <a:pt x="6487" y="167692"/>
                        <a:pt x="27296" y="136478"/>
                      </a:cubicBezTo>
                      <a:cubicBezTo>
                        <a:pt x="36394" y="122830"/>
                        <a:pt x="47256" y="110206"/>
                        <a:pt x="54591" y="95535"/>
                      </a:cubicBezTo>
                      <a:cubicBezTo>
                        <a:pt x="61025" y="82668"/>
                        <a:pt x="60259" y="66561"/>
                        <a:pt x="68239" y="54591"/>
                      </a:cubicBezTo>
                      <a:cubicBezTo>
                        <a:pt x="92307" y="18489"/>
                        <a:pt x="104604" y="15937"/>
                        <a:pt x="136478" y="0"/>
                      </a:cubicBezTo>
                    </a:path>
                  </a:pathLst>
                </a:custGeom>
                <a:ln>
                  <a:solidFill>
                    <a:srgbClr val="C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pic>
              <p:nvPicPr>
                <p:cNvPr id="1026" name="Picture 2" descr="https://zabavnik.club/wp-content/uploads/2018/05/tit_19_15023658.jpg"/>
                <p:cNvPicPr>
                  <a:picLocks noChangeAspect="1" noChangeArrowheads="1"/>
                </p:cNvPicPr>
                <p:nvPr/>
              </p:nvPicPr>
              <p:blipFill>
                <a:blip r:embed="rId2" cstate="print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</a:blip>
                <a:srcRect/>
                <a:stretch>
                  <a:fillRect/>
                </a:stretch>
              </p:blipFill>
              <p:spPr bwMode="auto">
                <a:xfrm rot="856960">
                  <a:off x="685648" y="2927023"/>
                  <a:ext cx="686647" cy="686647"/>
                </a:xfrm>
                <a:prstGeom prst="rect">
                  <a:avLst/>
                </a:prstGeom>
                <a:noFill/>
              </p:spPr>
            </p:pic>
            <p:pic>
              <p:nvPicPr>
                <p:cNvPr id="4" name="Picture 6" descr="https://pp.userapi.com/c628517/v628517081/13949/BKivbzCFKXk.jpg"/>
                <p:cNvPicPr>
                  <a:picLocks noChangeAspect="1" noChangeArrowheads="1"/>
                </p:cNvPicPr>
                <p:nvPr/>
              </p:nvPicPr>
              <p:blipFill>
                <a:blip r:embed="rId3" cstate="print">
                  <a:clrChange>
                    <a:clrFrom>
                      <a:srgbClr val="FDFDFD"/>
                    </a:clrFrom>
                    <a:clrTo>
                      <a:srgbClr val="FDFDFD">
                        <a:alpha val="0"/>
                      </a:srgbClr>
                    </a:clrTo>
                  </a:clrChange>
                </a:blip>
                <a:srcRect/>
                <a:stretch>
                  <a:fillRect/>
                </a:stretch>
              </p:blipFill>
              <p:spPr bwMode="auto">
                <a:xfrm flipH="1">
                  <a:off x="1907704" y="3766624"/>
                  <a:ext cx="576064" cy="958520"/>
                </a:xfrm>
                <a:prstGeom prst="rect">
                  <a:avLst/>
                </a:prstGeom>
                <a:noFill/>
              </p:spPr>
            </p:pic>
          </p:grpSp>
          <p:sp>
            <p:nvSpPr>
              <p:cNvPr id="37" name="Овал 36"/>
              <p:cNvSpPr/>
              <p:nvPr/>
            </p:nvSpPr>
            <p:spPr>
              <a:xfrm>
                <a:off x="107504" y="2348880"/>
                <a:ext cx="3168352" cy="3168352"/>
              </a:xfrm>
              <a:prstGeom prst="ellipse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cxnSp>
          <p:nvCxnSpPr>
            <p:cNvPr id="48" name="Прямая со стрелкой 47"/>
            <p:cNvCxnSpPr/>
            <p:nvPr/>
          </p:nvCxnSpPr>
          <p:spPr>
            <a:xfrm flipV="1">
              <a:off x="1691680" y="2060847"/>
              <a:ext cx="0" cy="2592288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Прямая со стрелкой 49"/>
            <p:cNvCxnSpPr/>
            <p:nvPr/>
          </p:nvCxnSpPr>
          <p:spPr>
            <a:xfrm>
              <a:off x="395536" y="3428999"/>
              <a:ext cx="2736304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037" name="Picture 13"/>
          <p:cNvPicPr>
            <a:picLocks noChangeAspect="1" noChangeArrowheads="1"/>
          </p:cNvPicPr>
          <p:nvPr/>
        </p:nvPicPr>
        <p:blipFill>
          <a:blip r:embed="rId4" cstate="print"/>
          <a:srcRect l="26868" t="37031" r="27064" b="38359"/>
          <a:stretch>
            <a:fillRect/>
          </a:stretch>
        </p:blipFill>
        <p:spPr bwMode="auto">
          <a:xfrm>
            <a:off x="3347864" y="2564903"/>
            <a:ext cx="5616624" cy="18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2" name="TextBox 51"/>
          <p:cNvSpPr txBox="1"/>
          <p:nvPr/>
        </p:nvSpPr>
        <p:spPr>
          <a:xfrm>
            <a:off x="3131840" y="3284983"/>
            <a:ext cx="21602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/>
              <a:t>0</a:t>
            </a:r>
            <a:endParaRPr lang="ru-RU" sz="1600" dirty="0"/>
          </a:p>
        </p:txBody>
      </p:sp>
      <p:sp>
        <p:nvSpPr>
          <p:cNvPr id="53" name="TextBox 52"/>
          <p:cNvSpPr txBox="1"/>
          <p:nvPr/>
        </p:nvSpPr>
        <p:spPr>
          <a:xfrm>
            <a:off x="1475656" y="1722294"/>
            <a:ext cx="50405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/>
              <a:t>90</a:t>
            </a:r>
            <a:endParaRPr lang="ru-RU" sz="1600" dirty="0"/>
          </a:p>
        </p:txBody>
      </p:sp>
      <p:sp>
        <p:nvSpPr>
          <p:cNvPr id="54" name="TextBox 53"/>
          <p:cNvSpPr txBox="1"/>
          <p:nvPr/>
        </p:nvSpPr>
        <p:spPr>
          <a:xfrm>
            <a:off x="-36512" y="3162454"/>
            <a:ext cx="50405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/>
              <a:t>180</a:t>
            </a:r>
            <a:endParaRPr lang="ru-RU" sz="1600" dirty="0"/>
          </a:p>
        </p:txBody>
      </p:sp>
      <p:sp>
        <p:nvSpPr>
          <p:cNvPr id="55" name="TextBox 54"/>
          <p:cNvSpPr txBox="1"/>
          <p:nvPr/>
        </p:nvSpPr>
        <p:spPr>
          <a:xfrm>
            <a:off x="1403648" y="4602614"/>
            <a:ext cx="50405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/>
              <a:t>270</a:t>
            </a:r>
            <a:endParaRPr lang="ru-RU" sz="1600" dirty="0"/>
          </a:p>
        </p:txBody>
      </p:sp>
      <p:pic>
        <p:nvPicPr>
          <p:cNvPr id="1039" name="Picture 15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47249" t="73999" r="41141" b="20469"/>
          <a:stretch>
            <a:fillRect/>
          </a:stretch>
        </p:blipFill>
        <p:spPr bwMode="auto">
          <a:xfrm>
            <a:off x="5257428" y="5517232"/>
            <a:ext cx="2266900" cy="648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Скругленный прямоугольник 21"/>
          <p:cNvSpPr/>
          <p:nvPr/>
        </p:nvSpPr>
        <p:spPr>
          <a:xfrm>
            <a:off x="6084168" y="124042"/>
            <a:ext cx="2927216" cy="928694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cs typeface="Times New Roman" pitchFamily="18" charset="0"/>
              </a:rPr>
              <a:t>Слабые</a:t>
            </a:r>
            <a:endParaRPr lang="ru-RU" sz="2400" b="1" dirty="0">
              <a:solidFill>
                <a:schemeClr val="tx2">
                  <a:lumMod val="75000"/>
                </a:schemeClr>
              </a:solidFill>
              <a:cs typeface="Times New Roman" pitchFamily="18" charset="0"/>
            </a:endParaRPr>
          </a:p>
        </p:txBody>
      </p:sp>
      <p:cxnSp>
        <p:nvCxnSpPr>
          <p:cNvPr id="27" name="Прямая со стрелкой 26"/>
          <p:cNvCxnSpPr/>
          <p:nvPr/>
        </p:nvCxnSpPr>
        <p:spPr>
          <a:xfrm flipH="1">
            <a:off x="8028384" y="3429000"/>
            <a:ext cx="432048" cy="57606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 стрелкой 27"/>
          <p:cNvCxnSpPr/>
          <p:nvPr/>
        </p:nvCxnSpPr>
        <p:spPr>
          <a:xfrm flipH="1">
            <a:off x="7380312" y="3429000"/>
            <a:ext cx="432048" cy="57606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 стрелкой 28"/>
          <p:cNvCxnSpPr/>
          <p:nvPr/>
        </p:nvCxnSpPr>
        <p:spPr>
          <a:xfrm flipH="1">
            <a:off x="6660232" y="3429000"/>
            <a:ext cx="432048" cy="57606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3554" name="Picture 2" descr="http://www.gifts-iveria.ru/upload/iblock/bdb/bdbb5e758c1607d24ebf4dd898642b2c.jp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347864" y="2492896"/>
            <a:ext cx="720080" cy="695534"/>
          </a:xfrm>
          <a:prstGeom prst="rect">
            <a:avLst/>
          </a:prstGeom>
          <a:noFill/>
        </p:spPr>
      </p:pic>
      <p:sp>
        <p:nvSpPr>
          <p:cNvPr id="30" name="Скругленный прямоугольник 29"/>
          <p:cNvSpPr/>
          <p:nvPr/>
        </p:nvSpPr>
        <p:spPr>
          <a:xfrm>
            <a:off x="4572000" y="6093296"/>
            <a:ext cx="4427984" cy="576064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cs typeface="Times New Roman" pitchFamily="18" charset="0"/>
              </a:rPr>
              <a:t>Элементы мнемотехники</a:t>
            </a:r>
            <a:endParaRPr lang="ru-RU" sz="2400" b="1" dirty="0">
              <a:solidFill>
                <a:schemeClr val="tx2">
                  <a:lumMod val="75000"/>
                </a:schemeClr>
              </a:solidFill>
              <a:cs typeface="Times New Roman" pitchFamily="18" charset="0"/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3563888" y="4725144"/>
            <a:ext cx="720080" cy="57606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рямоугольник 33"/>
          <p:cNvSpPr/>
          <p:nvPr/>
        </p:nvSpPr>
        <p:spPr>
          <a:xfrm>
            <a:off x="4572000" y="4725144"/>
            <a:ext cx="720080" cy="57606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рямоугольник 34"/>
          <p:cNvSpPr/>
          <p:nvPr/>
        </p:nvSpPr>
        <p:spPr>
          <a:xfrm>
            <a:off x="5652120" y="4725144"/>
            <a:ext cx="720080" cy="57606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Прямоугольник 35"/>
          <p:cNvSpPr/>
          <p:nvPr/>
        </p:nvSpPr>
        <p:spPr>
          <a:xfrm>
            <a:off x="6660232" y="4725144"/>
            <a:ext cx="720080" cy="57606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Прямоугольник 37"/>
          <p:cNvSpPr/>
          <p:nvPr/>
        </p:nvSpPr>
        <p:spPr>
          <a:xfrm>
            <a:off x="7956376" y="4725144"/>
            <a:ext cx="720080" cy="57606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chemeClr val="tx1"/>
                </a:solidFill>
              </a:rPr>
              <a:t>1</a:t>
            </a:r>
            <a:endParaRPr lang="ru-RU" sz="2400" b="1" dirty="0">
              <a:solidFill>
                <a:schemeClr val="tx1"/>
              </a:solidFill>
            </a:endParaRPr>
          </a:p>
        </p:txBody>
      </p:sp>
      <p:pic>
        <p:nvPicPr>
          <p:cNvPr id="39" name="Picture 2" descr="https://zabavnik.club/wp-content/uploads/2018/05/tit_19_15023658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856960">
            <a:off x="6911615" y="4841983"/>
            <a:ext cx="419744" cy="449442"/>
          </a:xfrm>
          <a:prstGeom prst="rect">
            <a:avLst/>
          </a:prstGeom>
          <a:noFill/>
        </p:spPr>
      </p:pic>
      <p:pic>
        <p:nvPicPr>
          <p:cNvPr id="40" name="Picture 6" descr="https://pp.userapi.com/c628517/v628517081/13949/BKivbzCFKXk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3779912" y="4725144"/>
            <a:ext cx="288032" cy="513169"/>
          </a:xfrm>
          <a:prstGeom prst="rect">
            <a:avLst/>
          </a:prstGeom>
          <a:noFill/>
        </p:spPr>
      </p:pic>
      <p:pic>
        <p:nvPicPr>
          <p:cNvPr id="42" name="Picture 6" descr="https://pp.userapi.com/c628517/v628517081/13949/BKivbzCFKXk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4788024" y="4725144"/>
            <a:ext cx="288032" cy="513169"/>
          </a:xfrm>
          <a:prstGeom prst="rect">
            <a:avLst/>
          </a:prstGeom>
          <a:noFill/>
        </p:spPr>
      </p:pic>
      <p:pic>
        <p:nvPicPr>
          <p:cNvPr id="43" name="Picture 2" descr="https://zabavnik.club/wp-content/uploads/2018/05/tit_19_15023658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856960">
            <a:off x="5845089" y="4841982"/>
            <a:ext cx="419744" cy="449442"/>
          </a:xfrm>
          <a:prstGeom prst="rect">
            <a:avLst/>
          </a:prstGeom>
          <a:noFill/>
        </p:spPr>
      </p:pic>
      <p:sp>
        <p:nvSpPr>
          <p:cNvPr id="44" name="Плюс 43"/>
          <p:cNvSpPr/>
          <p:nvPr/>
        </p:nvSpPr>
        <p:spPr>
          <a:xfrm>
            <a:off x="5364088" y="4869160"/>
            <a:ext cx="288032" cy="288032"/>
          </a:xfrm>
          <a:prstGeom prst="mathPlus">
            <a:avLst/>
          </a:prstGeom>
          <a:solidFill>
            <a:srgbClr val="00206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Равно 44"/>
          <p:cNvSpPr/>
          <p:nvPr/>
        </p:nvSpPr>
        <p:spPr>
          <a:xfrm>
            <a:off x="7452320" y="4869160"/>
            <a:ext cx="432048" cy="288032"/>
          </a:xfrm>
          <a:prstGeom prst="mathEqual">
            <a:avLst/>
          </a:prstGeom>
          <a:solidFill>
            <a:srgbClr val="002060"/>
          </a:solidFill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47" name="Овал 46"/>
          <p:cNvSpPr/>
          <p:nvPr/>
        </p:nvSpPr>
        <p:spPr>
          <a:xfrm>
            <a:off x="4355976" y="4941168"/>
            <a:ext cx="72008" cy="7200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Овал 48"/>
          <p:cNvSpPr/>
          <p:nvPr/>
        </p:nvSpPr>
        <p:spPr>
          <a:xfrm>
            <a:off x="6516216" y="4941168"/>
            <a:ext cx="72008" cy="7200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1" name="TextBox 50"/>
          <p:cNvSpPr txBox="1"/>
          <p:nvPr/>
        </p:nvSpPr>
        <p:spPr>
          <a:xfrm>
            <a:off x="1475656" y="5301208"/>
            <a:ext cx="316835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i="1" dirty="0" smtClean="0"/>
              <a:t>Две косули, две синички – получили единичку</a:t>
            </a:r>
            <a:endParaRPr lang="ru-RU" sz="2000" b="1" i="1" dirty="0"/>
          </a:p>
        </p:txBody>
      </p:sp>
      <p:sp>
        <p:nvSpPr>
          <p:cNvPr id="46" name="Заголовок 1"/>
          <p:cNvSpPr txBox="1">
            <a:spLocks/>
          </p:cNvSpPr>
          <p:nvPr/>
        </p:nvSpPr>
        <p:spPr>
          <a:xfrm>
            <a:off x="-108520" y="116632"/>
            <a:ext cx="6228184" cy="720080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3200" b="1" i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Многократное проговаривание и закрепление материала урока</a:t>
            </a:r>
            <a:endParaRPr lang="ru-RU" sz="3200" b="1" i="1" dirty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107505" y="1413938"/>
            <a:ext cx="5929569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200" b="1" i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Тема: «Система координат», 6 класс</a:t>
            </a:r>
            <a:endParaRPr lang="ru-RU" sz="2200" b="1" i="1" dirty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5076056" y="1484784"/>
            <a:ext cx="3888432" cy="864096"/>
          </a:xfrm>
          <a:prstGeom prst="roundRect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C00000"/>
                </a:solidFill>
              </a:rPr>
              <a:t>Форма работы – фронтальная, индивидуальная</a:t>
            </a:r>
            <a:endParaRPr lang="ru-RU" sz="2000" b="1" dirty="0">
              <a:solidFill>
                <a:srgbClr val="C00000"/>
              </a:solidFill>
            </a:endParaRPr>
          </a:p>
        </p:txBody>
      </p:sp>
      <p:cxnSp>
        <p:nvCxnSpPr>
          <p:cNvPr id="48" name="Прямая со стрелкой 47"/>
          <p:cNvCxnSpPr/>
          <p:nvPr/>
        </p:nvCxnSpPr>
        <p:spPr>
          <a:xfrm flipV="1">
            <a:off x="1475656" y="3067218"/>
            <a:ext cx="0" cy="2160240"/>
          </a:xfrm>
          <a:prstGeom prst="straightConnector1">
            <a:avLst/>
          </a:prstGeom>
          <a:ln w="412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Прямая со стрелкой 49"/>
          <p:cNvCxnSpPr/>
          <p:nvPr/>
        </p:nvCxnSpPr>
        <p:spPr>
          <a:xfrm>
            <a:off x="323528" y="4210053"/>
            <a:ext cx="2448272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TextBox 51"/>
          <p:cNvSpPr txBox="1"/>
          <p:nvPr/>
        </p:nvSpPr>
        <p:spPr>
          <a:xfrm>
            <a:off x="2771800" y="4003322"/>
            <a:ext cx="21602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err="1" smtClean="0"/>
              <a:t>х</a:t>
            </a:r>
            <a:endParaRPr lang="ru-RU" sz="1600" dirty="0"/>
          </a:p>
        </p:txBody>
      </p:sp>
      <p:sp>
        <p:nvSpPr>
          <p:cNvPr id="53" name="TextBox 52"/>
          <p:cNvSpPr txBox="1"/>
          <p:nvPr/>
        </p:nvSpPr>
        <p:spPr>
          <a:xfrm>
            <a:off x="1331640" y="2779186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у</a:t>
            </a:r>
            <a:endParaRPr lang="ru-RU" dirty="0"/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6228184" y="124042"/>
            <a:ext cx="2783200" cy="928694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cs typeface="Times New Roman" pitchFamily="18" charset="0"/>
              </a:rPr>
              <a:t>Слабые</a:t>
            </a:r>
            <a:endParaRPr lang="ru-RU" sz="2400" b="1" dirty="0">
              <a:solidFill>
                <a:schemeClr val="tx2">
                  <a:lumMod val="75000"/>
                </a:schemeClr>
              </a:solidFill>
              <a:cs typeface="Times New Roman" pitchFamily="18" charset="0"/>
            </a:endParaRPr>
          </a:p>
        </p:txBody>
      </p:sp>
      <p:pic>
        <p:nvPicPr>
          <p:cNvPr id="23556" name="Picture 4" descr="http://www.project.bulgaria-burgas.ru/projects/project-95/project-95_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1772816"/>
            <a:ext cx="2808312" cy="1181759"/>
          </a:xfrm>
          <a:prstGeom prst="rect">
            <a:avLst/>
          </a:prstGeom>
          <a:noFill/>
        </p:spPr>
      </p:pic>
      <p:sp>
        <p:nvSpPr>
          <p:cNvPr id="31" name="TextBox 30"/>
          <p:cNvSpPr txBox="1"/>
          <p:nvPr/>
        </p:nvSpPr>
        <p:spPr>
          <a:xfrm>
            <a:off x="360040" y="3139226"/>
            <a:ext cx="13316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о</a:t>
            </a:r>
            <a:r>
              <a:rPr lang="ru-RU" sz="2800" dirty="0" smtClean="0">
                <a:solidFill>
                  <a:srgbClr val="0070C0"/>
                </a:solidFill>
              </a:rPr>
              <a:t>р</a:t>
            </a:r>
            <a:r>
              <a:rPr lang="ru-RU" dirty="0" smtClean="0"/>
              <a:t>дината</a:t>
            </a:r>
            <a:endParaRPr lang="ru-RU" dirty="0"/>
          </a:p>
        </p:txBody>
      </p:sp>
      <p:sp>
        <p:nvSpPr>
          <p:cNvPr id="32" name="TextBox 31"/>
          <p:cNvSpPr txBox="1"/>
          <p:nvPr/>
        </p:nvSpPr>
        <p:spPr>
          <a:xfrm>
            <a:off x="1619672" y="3850014"/>
            <a:ext cx="1296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абсцисса</a:t>
            </a:r>
            <a:endParaRPr lang="ru-RU" dirty="0"/>
          </a:p>
        </p:txBody>
      </p:sp>
      <p:sp>
        <p:nvSpPr>
          <p:cNvPr id="33" name="TextBox 32"/>
          <p:cNvSpPr txBox="1"/>
          <p:nvPr/>
        </p:nvSpPr>
        <p:spPr>
          <a:xfrm>
            <a:off x="2123728" y="2780927"/>
            <a:ext cx="23042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Сначала в подъезд,</a:t>
            </a:r>
          </a:p>
          <a:p>
            <a:r>
              <a:rPr lang="ru-RU" dirty="0" smtClean="0"/>
              <a:t>потом на этаж</a:t>
            </a:r>
            <a:endParaRPr lang="ru-RU" dirty="0"/>
          </a:p>
        </p:txBody>
      </p:sp>
      <p:sp>
        <p:nvSpPr>
          <p:cNvPr id="34" name="Прямоугольник 33"/>
          <p:cNvSpPr/>
          <p:nvPr/>
        </p:nvSpPr>
        <p:spPr>
          <a:xfrm>
            <a:off x="4067944" y="3068961"/>
            <a:ext cx="4932040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/>
            <a:r>
              <a:rPr lang="ru-RU" sz="2200" b="1" i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Тема: «Решение уравнений», 6 класс</a:t>
            </a:r>
            <a:endParaRPr lang="ru-RU" sz="2200" b="1" i="1" dirty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grpSp>
        <p:nvGrpSpPr>
          <p:cNvPr id="2" name="Группа 36"/>
          <p:cNvGrpSpPr/>
          <p:nvPr/>
        </p:nvGrpSpPr>
        <p:grpSpPr>
          <a:xfrm>
            <a:off x="3779912" y="3573016"/>
            <a:ext cx="5220072" cy="1512168"/>
            <a:chOff x="3563888" y="3429000"/>
            <a:chExt cx="5652120" cy="1728192"/>
          </a:xfrm>
        </p:grpSpPr>
        <p:pic>
          <p:nvPicPr>
            <p:cNvPr id="44036" name="Picture 4" descr="http://itd3.mycdn.me/image?id=871061993192&amp;t=20&amp;plc=WEB&amp;tkn=*YO-aQwIrzv8Uc_zT_Hzpfzws97M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3923928" y="3429000"/>
              <a:ext cx="1584176" cy="1055087"/>
            </a:xfrm>
            <a:prstGeom prst="rect">
              <a:avLst/>
            </a:prstGeom>
            <a:noFill/>
          </p:spPr>
        </p:pic>
        <p:pic>
          <p:nvPicPr>
            <p:cNvPr id="44034" name="Picture 2" descr="http://www.pngonly.com/wp-content/uploads/2017/06/China-Flag-Waving-PNG.png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7812360" y="3429339"/>
              <a:ext cx="1403648" cy="935765"/>
            </a:xfrm>
            <a:prstGeom prst="rect">
              <a:avLst/>
            </a:prstGeom>
            <a:noFill/>
          </p:spPr>
        </p:pic>
        <p:sp>
          <p:nvSpPr>
            <p:cNvPr id="35" name="Овал 34"/>
            <p:cNvSpPr/>
            <p:nvPr/>
          </p:nvSpPr>
          <p:spPr>
            <a:xfrm>
              <a:off x="3563888" y="3933056"/>
              <a:ext cx="1584176" cy="1224136"/>
            </a:xfrm>
            <a:prstGeom prst="ellipse">
              <a:avLst/>
            </a:prstGeom>
            <a:solidFill>
              <a:srgbClr val="92D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36" name="Овал 35"/>
            <p:cNvSpPr/>
            <p:nvPr/>
          </p:nvSpPr>
          <p:spPr>
            <a:xfrm>
              <a:off x="7452320" y="3933056"/>
              <a:ext cx="1584176" cy="1224136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3" name="Группа 40"/>
            <p:cNvGrpSpPr/>
            <p:nvPr/>
          </p:nvGrpSpPr>
          <p:grpSpPr>
            <a:xfrm>
              <a:off x="5148064" y="4437112"/>
              <a:ext cx="576064" cy="152400"/>
              <a:chOff x="6084168" y="4077072"/>
              <a:chExt cx="576064" cy="152400"/>
            </a:xfrm>
          </p:grpSpPr>
          <p:cxnSp>
            <p:nvCxnSpPr>
              <p:cNvPr id="39" name="Прямая соединительная линия 38"/>
              <p:cNvCxnSpPr/>
              <p:nvPr/>
            </p:nvCxnSpPr>
            <p:spPr>
              <a:xfrm>
                <a:off x="6084168" y="4077072"/>
                <a:ext cx="576064" cy="0"/>
              </a:xfrm>
              <a:prstGeom prst="line">
                <a:avLst/>
              </a:prstGeom>
              <a:ln w="381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Прямая соединительная линия 39"/>
              <p:cNvCxnSpPr/>
              <p:nvPr/>
            </p:nvCxnSpPr>
            <p:spPr>
              <a:xfrm>
                <a:off x="6084168" y="4229472"/>
                <a:ext cx="576064" cy="0"/>
              </a:xfrm>
              <a:prstGeom prst="line">
                <a:avLst/>
              </a:prstGeom>
              <a:ln w="381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" name="Группа 41"/>
            <p:cNvGrpSpPr/>
            <p:nvPr/>
          </p:nvGrpSpPr>
          <p:grpSpPr>
            <a:xfrm>
              <a:off x="6876256" y="4437112"/>
              <a:ext cx="576064" cy="152400"/>
              <a:chOff x="6084168" y="4077072"/>
              <a:chExt cx="576064" cy="152400"/>
            </a:xfrm>
          </p:grpSpPr>
          <p:cxnSp>
            <p:nvCxnSpPr>
              <p:cNvPr id="43" name="Прямая соединительная линия 42"/>
              <p:cNvCxnSpPr/>
              <p:nvPr/>
            </p:nvCxnSpPr>
            <p:spPr>
              <a:xfrm>
                <a:off x="6084168" y="4077072"/>
                <a:ext cx="576064" cy="0"/>
              </a:xfrm>
              <a:prstGeom prst="line">
                <a:avLst/>
              </a:prstGeom>
              <a:ln w="381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Прямая соединительная линия 43"/>
              <p:cNvCxnSpPr/>
              <p:nvPr/>
            </p:nvCxnSpPr>
            <p:spPr>
              <a:xfrm>
                <a:off x="6084168" y="4229472"/>
                <a:ext cx="576064" cy="0"/>
              </a:xfrm>
              <a:prstGeom prst="line">
                <a:avLst/>
              </a:prstGeom>
              <a:ln w="381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5" name="Левая фигурная скобка 44"/>
            <p:cNvSpPr/>
            <p:nvPr/>
          </p:nvSpPr>
          <p:spPr>
            <a:xfrm>
              <a:off x="5652120" y="3861048"/>
              <a:ext cx="144016" cy="1224136"/>
            </a:xfrm>
            <a:prstGeom prst="leftBrac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6" name="Правая фигурная скобка 45"/>
            <p:cNvSpPr/>
            <p:nvPr/>
          </p:nvSpPr>
          <p:spPr>
            <a:xfrm>
              <a:off x="6732240" y="3861048"/>
              <a:ext cx="288032" cy="1224136"/>
            </a:xfrm>
            <a:prstGeom prst="rightBrac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5724128" y="4212377"/>
              <a:ext cx="129614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1600" b="1" dirty="0" smtClean="0"/>
                <a:t>Паспортный контроль</a:t>
              </a:r>
              <a:endParaRPr lang="ru-RU" sz="1600" b="1" dirty="0"/>
            </a:p>
          </p:txBody>
        </p:sp>
      </p:grpSp>
      <p:sp>
        <p:nvSpPr>
          <p:cNvPr id="30" name="Скругленный прямоугольник 29"/>
          <p:cNvSpPr/>
          <p:nvPr/>
        </p:nvSpPr>
        <p:spPr>
          <a:xfrm>
            <a:off x="4608512" y="6120680"/>
            <a:ext cx="4427984" cy="620688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cs typeface="Times New Roman" pitchFamily="18" charset="0"/>
              </a:rPr>
              <a:t>Элементы мнемотехники</a:t>
            </a:r>
            <a:endParaRPr lang="ru-RU" sz="2400" b="1" dirty="0">
              <a:solidFill>
                <a:schemeClr val="tx2">
                  <a:lumMod val="75000"/>
                </a:schemeClr>
              </a:solidFill>
              <a:cs typeface="Times New Roman" pitchFamily="18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3851920" y="5013176"/>
            <a:ext cx="49685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/>
              <a:t>2</a:t>
            </a:r>
            <a:r>
              <a:rPr lang="en-US" sz="3600" dirty="0" smtClean="0"/>
              <a:t>x – 15 = 3x + 85</a:t>
            </a:r>
            <a:endParaRPr lang="ru-RU" sz="3600" dirty="0"/>
          </a:p>
        </p:txBody>
      </p:sp>
      <p:sp>
        <p:nvSpPr>
          <p:cNvPr id="41" name="Заголовок 1"/>
          <p:cNvSpPr txBox="1">
            <a:spLocks/>
          </p:cNvSpPr>
          <p:nvPr/>
        </p:nvSpPr>
        <p:spPr>
          <a:xfrm>
            <a:off x="-108520" y="116632"/>
            <a:ext cx="6228184" cy="720080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3200" b="1" i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Многократное проговаривание и закрепление материала урока</a:t>
            </a:r>
            <a:endParaRPr lang="ru-RU" sz="3200" b="1" i="1" dirty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0" y="5517232"/>
            <a:ext cx="496855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/>
              <a:t>«</a:t>
            </a:r>
            <a:r>
              <a:rPr lang="ru-RU" sz="3200" u="sng" dirty="0" smtClean="0"/>
              <a:t>П</a:t>
            </a:r>
            <a:r>
              <a:rPr lang="ru-RU" sz="3200" dirty="0" smtClean="0"/>
              <a:t>люс» – «</a:t>
            </a:r>
            <a:r>
              <a:rPr lang="ru-RU" sz="3200" u="sng" dirty="0" smtClean="0"/>
              <a:t>П</a:t>
            </a:r>
            <a:r>
              <a:rPr lang="ru-RU" sz="3200" dirty="0" smtClean="0"/>
              <a:t>ерепиши»</a:t>
            </a:r>
          </a:p>
          <a:p>
            <a:pPr algn="ctr"/>
            <a:r>
              <a:rPr lang="ru-RU" sz="3200" dirty="0" smtClean="0"/>
              <a:t>«</a:t>
            </a:r>
            <a:r>
              <a:rPr lang="ru-RU" sz="3200" u="sng" dirty="0" smtClean="0"/>
              <a:t>М</a:t>
            </a:r>
            <a:r>
              <a:rPr lang="ru-RU" sz="3200" dirty="0" smtClean="0"/>
              <a:t>инус» - «</a:t>
            </a:r>
            <a:r>
              <a:rPr lang="ru-RU" sz="3200" u="sng" dirty="0" smtClean="0"/>
              <a:t>М</a:t>
            </a:r>
            <a:r>
              <a:rPr lang="ru-RU" sz="3200" dirty="0" smtClean="0"/>
              <a:t>еняй»</a:t>
            </a:r>
            <a:endParaRPr lang="ru-RU" sz="3200" dirty="0"/>
          </a:p>
        </p:txBody>
      </p:sp>
      <p:sp>
        <p:nvSpPr>
          <p:cNvPr id="55" name="Прямоугольник 54"/>
          <p:cNvSpPr/>
          <p:nvPr/>
        </p:nvSpPr>
        <p:spPr>
          <a:xfrm>
            <a:off x="-288032" y="5229200"/>
            <a:ext cx="4932040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/>
            <a:r>
              <a:rPr lang="ru-RU" sz="2200" b="1" i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Тема: </a:t>
            </a:r>
            <a:r>
              <a:rPr lang="ru-RU" sz="2200" b="1" i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«Раскрытие скобок», </a:t>
            </a:r>
            <a:r>
              <a:rPr lang="ru-RU" sz="2200" b="1" i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6 класс</a:t>
            </a:r>
            <a:endParaRPr lang="ru-RU" sz="2200" b="1" i="1" dirty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5492</TotalTime>
  <Words>1137</Words>
  <Application>Microsoft Office PowerPoint</Application>
  <PresentationFormat>Экран (4:3)</PresentationFormat>
  <Paragraphs>231</Paragraphs>
  <Slides>27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28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Решение линейных уравнений с одной переменной</vt:lpstr>
      <vt:lpstr>Определение</vt:lpstr>
      <vt:lpstr>Алгоритм решения уравнения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</dc:creator>
  <cp:lastModifiedBy>конференц-зал 13</cp:lastModifiedBy>
  <cp:revision>147</cp:revision>
  <dcterms:created xsi:type="dcterms:W3CDTF">2017-03-28T15:23:50Z</dcterms:created>
  <dcterms:modified xsi:type="dcterms:W3CDTF">2019-08-22T18:47:23Z</dcterms:modified>
</cp:coreProperties>
</file>